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lsm" ContentType="application/vnd.ms-excel.sheet.macroEnabled.12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28"/>
  </p:notesMasterIdLst>
  <p:handoutMasterIdLst>
    <p:handoutMasterId r:id="rId29"/>
  </p:handoutMasterIdLst>
  <p:sldIdLst>
    <p:sldId id="292" r:id="rId5"/>
    <p:sldId id="2147480813" r:id="rId6"/>
    <p:sldId id="473" r:id="rId7"/>
    <p:sldId id="2147480814" r:id="rId8"/>
    <p:sldId id="391" r:id="rId9"/>
    <p:sldId id="368" r:id="rId10"/>
    <p:sldId id="366" r:id="rId11"/>
    <p:sldId id="370" r:id="rId12"/>
    <p:sldId id="256" r:id="rId13"/>
    <p:sldId id="337" r:id="rId14"/>
    <p:sldId id="338" r:id="rId15"/>
    <p:sldId id="2147480821" r:id="rId16"/>
    <p:sldId id="341" r:id="rId17"/>
    <p:sldId id="273" r:id="rId18"/>
    <p:sldId id="274" r:id="rId19"/>
    <p:sldId id="352" r:id="rId20"/>
    <p:sldId id="2147480816" r:id="rId21"/>
    <p:sldId id="2147480818" r:id="rId22"/>
    <p:sldId id="2147480819" r:id="rId23"/>
    <p:sldId id="2147480820" r:id="rId24"/>
    <p:sldId id="266" r:id="rId25"/>
    <p:sldId id="260" r:id="rId26"/>
    <p:sldId id="293" r:id="rId27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9" autoAdjust="0"/>
  </p:normalViewPr>
  <p:slideViewPr>
    <p:cSldViewPr snapToGrid="0">
      <p:cViewPr>
        <p:scale>
          <a:sx n="90" d="100"/>
          <a:sy n="90" d="100"/>
        </p:scale>
        <p:origin x="1432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_con_supporto_delle_macro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000" b="1"/>
            </a:pPr>
            <a:r>
              <a:rPr lang="it-IT"/>
              <a:t>TBWL medio riportato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IGB</c:v>
                </c:pt>
              </c:strCache>
            </c:strRef>
          </c:tx>
          <c:spPr>
            <a:solidFill>
              <a:srgbClr val="008996"/>
            </a:solidFill>
          </c:spPr>
          <c:invertIfNegative val="1"/>
          <c:cat>
            <c:strRef>
              <c:f>Sheet1!$A$2:$A$3</c:f>
              <c:strCache>
                <c:ptCount val="2"/>
                <c:pt idx="0">
                  <c:v>6 mesi</c:v>
                </c:pt>
                <c:pt idx="1">
                  <c:v>12 mesi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13.2</c:v>
                </c:pt>
                <c:pt idx="1">
                  <c:v>10.35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B7F0-0845-B0E3-8D7DC64BE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it-IT"/>
          </a:p>
        </c:txPr>
        <c:crossAx val="-2068027336"/>
        <c:crosses val="autoZero"/>
        <c:crossBetween val="between"/>
        <c:majorUnit val="5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7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000000"/>
          </a:solidFill>
          <a:prstDash val="solid"/>
        </a:ln>
      </c:spPr>
    </c:sideWall>
    <c:backWall>
      <c:thickness val="0"/>
      <c:spPr>
        <a:noFill/>
        <a:ln w="12700">
          <a:solidFill>
            <a:srgbClr val="00000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1538461538461542E-2"/>
          <c:y val="4.807692307692308E-2"/>
          <c:w val="0.59829059829059827"/>
          <c:h val="0.7403846153846154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GROUP A: BIB + surgery</c:v>
                </c:pt>
              </c:strCache>
            </c:strRef>
          </c:tx>
          <c:spPr>
            <a:solidFill>
              <a:srgbClr val="FFFF00"/>
            </a:solidFill>
            <a:ln w="10623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Sheet1!$B$1:$D$1</c:f>
              <c:strCache>
                <c:ptCount val="3"/>
                <c:pt idx="0">
                  <c:v>Initial BMI</c:v>
                </c:pt>
                <c:pt idx="1">
                  <c:v>Removal BMI</c:v>
                </c:pt>
                <c:pt idx="2">
                  <c:v>1 year BMI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54.4</c:v>
                </c:pt>
                <c:pt idx="1">
                  <c:v>47.6</c:v>
                </c:pt>
                <c:pt idx="2">
                  <c:v>35.1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44-134D-B913-E58D3F30766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GROUP B: BIB alone</c:v>
                </c:pt>
              </c:strCache>
            </c:strRef>
          </c:tx>
          <c:spPr>
            <a:solidFill>
              <a:srgbClr val="CCFFCC"/>
            </a:solidFill>
            <a:ln w="10623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Sheet1!$B$1:$D$1</c:f>
              <c:strCache>
                <c:ptCount val="3"/>
                <c:pt idx="0">
                  <c:v>Initial BMI</c:v>
                </c:pt>
                <c:pt idx="1">
                  <c:v>Removal BMI</c:v>
                </c:pt>
                <c:pt idx="2">
                  <c:v>1 year BMI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54.4</c:v>
                </c:pt>
                <c:pt idx="1">
                  <c:v>48.1</c:v>
                </c:pt>
                <c:pt idx="2">
                  <c:v>51.7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44-134D-B913-E58D3F307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845995296"/>
        <c:axId val="1"/>
        <c:axId val="0"/>
      </c:bar3DChart>
      <c:catAx>
        <c:axId val="84599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65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06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IT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  <c:max val="60"/>
          <c:min val="30"/>
        </c:scaling>
        <c:delete val="0"/>
        <c:axPos val="l"/>
        <c:majorGridlines>
          <c:spPr>
            <a:ln w="2656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65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06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en-IT"/>
          </a:p>
        </c:txPr>
        <c:crossAx val="845995296"/>
        <c:crosses val="autoZero"/>
        <c:crossBetween val="between"/>
      </c:valAx>
      <c:spPr>
        <a:noFill/>
        <a:ln w="21246">
          <a:noFill/>
        </a:ln>
      </c:spPr>
    </c:plotArea>
    <c:legend>
      <c:legendPos val="r"/>
      <c:layout>
        <c:manualLayout>
          <c:xMode val="edge"/>
          <c:yMode val="edge"/>
          <c:x val="0.63247863247863245"/>
          <c:y val="0.22756410256410256"/>
          <c:w val="0.3282051282051282"/>
          <c:h val="0.29807692307692307"/>
        </c:manualLayout>
      </c:layout>
      <c:overlay val="0"/>
      <c:spPr>
        <a:noFill/>
        <a:ln w="2656">
          <a:solidFill>
            <a:srgbClr val="000000"/>
          </a:solidFill>
          <a:prstDash val="solid"/>
        </a:ln>
      </c:spPr>
      <c:txPr>
        <a:bodyPr/>
        <a:lstStyle/>
        <a:p>
          <a:pPr>
            <a:defRPr sz="1384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en-IT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506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n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A292D7-5289-463C-A752-FD690F5FCC0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396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Balloons are not dead, but their role is evolving.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In my opinion, balloons should be reframed as a bridge therapy. They are useful in high-risk patients to optimize conditions before definitive treatment. But they should not be considered a standalone long-term solution.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415600" y="355000"/>
            <a:ext cx="691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body" idx="1"/>
          </p:nvPr>
        </p:nvSpPr>
        <p:spPr>
          <a:xfrm>
            <a:off x="415600" y="1386833"/>
            <a:ext cx="11360800" cy="43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4451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AC4B31-9C88-4A0D-A706-4213BC8130E4}" type="slidenum">
              <a:rPr lang="en-US" altLang="it-IT"/>
              <a:pPr/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348507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 txBox="1">
            <a:spLocks noGrp="1"/>
          </p:cNvSpPr>
          <p:nvPr>
            <p:ph type="title"/>
          </p:nvPr>
        </p:nvSpPr>
        <p:spPr>
          <a:xfrm>
            <a:off x="398333" y="600200"/>
            <a:ext cx="113952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717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  <p:sldLayoutId id="2147483728" r:id="rId21"/>
    <p:sldLayoutId id="2147483730" r:id="rId22"/>
    <p:sldLayoutId id="2147483731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5844" y="758952"/>
            <a:ext cx="4526280" cy="3227514"/>
          </a:xfrm>
        </p:spPr>
        <p:txBody>
          <a:bodyPr>
            <a:normAutofit/>
          </a:bodyPr>
          <a:lstStyle/>
          <a:p>
            <a:pPr algn="ctr"/>
            <a:r>
              <a:rPr lang="it-IT" sz="4800" b="0" dirty="0"/>
              <a:t>IL RUOLO DEL PALLONCINO INTRAGASTRICO NEL 2026</a:t>
            </a:r>
            <a:endParaRPr lang="it-IT" sz="4800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it-IT" sz="4800" dirty="0"/>
              <a:t>Loredana Gualtieri</a:t>
            </a:r>
          </a:p>
          <a:p>
            <a:r>
              <a:rPr lang="it-IT" sz="2800" dirty="0"/>
              <a:t>Digestive </a:t>
            </a:r>
            <a:r>
              <a:rPr lang="it-IT" sz="2800" dirty="0" err="1"/>
              <a:t>endoscopy</a:t>
            </a:r>
            <a:r>
              <a:rPr lang="it-IT" sz="2800" dirty="0"/>
              <a:t> Unit</a:t>
            </a:r>
          </a:p>
          <a:p>
            <a:r>
              <a:rPr lang="it-IT" sz="2800" dirty="0"/>
              <a:t>Fondazione policlinico universitario </a:t>
            </a:r>
            <a:r>
              <a:rPr lang="it-IT" sz="2800" dirty="0" err="1"/>
              <a:t>irccs</a:t>
            </a:r>
            <a:r>
              <a:rPr lang="it-IT" sz="2800" dirty="0"/>
              <a:t> agostino gemelli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2B33C0F7-886D-1DAD-19E2-1831723B86CB}"/>
              </a:ext>
            </a:extLst>
          </p:cNvPr>
          <p:cNvSpPr/>
          <p:nvPr/>
        </p:nvSpPr>
        <p:spPr>
          <a:xfrm>
            <a:off x="2330342" y="2259450"/>
            <a:ext cx="7531316" cy="2339102"/>
          </a:xfrm>
          <a:prstGeom prst="rect">
            <a:avLst/>
          </a:prstGeom>
          <a:noFill/>
        </p:spPr>
        <p:txBody>
          <a:bodyPr wrap="square" lIns="121920" tIns="60960" rIns="121920" bIns="60960">
            <a:spAutoFit/>
          </a:bodyPr>
          <a:lstStyle/>
          <a:p>
            <a:pPr algn="ctr"/>
            <a:r>
              <a:rPr lang="it-IT" sz="7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Still </a:t>
            </a:r>
            <a:r>
              <a:rPr lang="it-IT" sz="72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Relevant</a:t>
            </a:r>
            <a:r>
              <a:rPr lang="it-IT" sz="7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or Just a Bridge?</a:t>
            </a:r>
          </a:p>
        </p:txBody>
      </p:sp>
    </p:spTree>
    <p:extLst>
      <p:ext uri="{BB962C8B-B14F-4D97-AF65-F5344CB8AC3E}">
        <p14:creationId xmlns:p14="http://schemas.microsoft.com/office/powerpoint/2010/main" val="2517379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135022" y="193311"/>
            <a:ext cx="9781973" cy="857251"/>
          </a:xfrm>
          <a:prstGeom prst="rect">
            <a:avLst/>
          </a:prstGeom>
        </p:spPr>
        <p:txBody>
          <a:bodyPr spcFirstLastPara="1" vert="horz" wrap="square" lIns="91440" tIns="45720" rIns="91440" bIns="45720" rtlCol="0" anchor="ctr" anchorCtr="0">
            <a:normAutofit/>
          </a:bodyPr>
          <a:lstStyle/>
          <a:p>
            <a:pPr algn="l"/>
            <a:r>
              <a:rPr lang="it-IT" sz="3600" dirty="0">
                <a:solidFill>
                  <a:schemeClr val="tx1"/>
                </a:solidFill>
                <a:latin typeface="Avenir Book" charset="0"/>
                <a:cs typeface="Avenir Book" charset="0"/>
              </a:rPr>
              <a:t>INTRAGASTRIC  BALLOONS</a:t>
            </a:r>
          </a:p>
        </p:txBody>
      </p:sp>
      <p:sp>
        <p:nvSpPr>
          <p:cNvPr id="12" name="Ovale 11"/>
          <p:cNvSpPr/>
          <p:nvPr/>
        </p:nvSpPr>
        <p:spPr>
          <a:xfrm>
            <a:off x="9708317" y="3392253"/>
            <a:ext cx="2377979" cy="639004"/>
          </a:xfrm>
          <a:prstGeom prst="ellipse">
            <a:avLst/>
          </a:prstGeom>
          <a:solidFill>
            <a:srgbClr val="FFC000"/>
          </a:solidFill>
          <a:ln w="25400" cap="flat" cmpd="sng" algn="ctr">
            <a:solidFill>
              <a:srgbClr val="0F6FC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t-IT" sz="1351">
              <a:solidFill>
                <a:prstClr val="white"/>
              </a:solidFill>
              <a:latin typeface="Book Antiqua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255792" y="2085130"/>
            <a:ext cx="2993664" cy="1889477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0F6FC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it-IT" sz="1467" b="1" dirty="0">
                <a:solidFill>
                  <a:srgbClr val="002060"/>
                </a:solidFill>
                <a:latin typeface="Book Antiqua"/>
              </a:rPr>
              <a:t>ENDOSCOPICALLY</a:t>
            </a:r>
          </a:p>
          <a:p>
            <a:pPr algn="ctr">
              <a:defRPr/>
            </a:pPr>
            <a:r>
              <a:rPr lang="it-IT" sz="1467" b="1" dirty="0">
                <a:solidFill>
                  <a:srgbClr val="002060"/>
                </a:solidFill>
                <a:latin typeface="Book Antiqua"/>
              </a:rPr>
              <a:t>ASSISTED 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9893573" y="3465748"/>
            <a:ext cx="3237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it-IT" sz="2400" b="1" dirty="0">
                <a:solidFill>
                  <a:prstClr val="white"/>
                </a:solidFill>
              </a:rPr>
              <a:t>SWALLABLE</a:t>
            </a:r>
          </a:p>
        </p:txBody>
      </p:sp>
      <p:grpSp>
        <p:nvGrpSpPr>
          <p:cNvPr id="16" name="Group 17"/>
          <p:cNvGrpSpPr>
            <a:grpSpLocks/>
          </p:cNvGrpSpPr>
          <p:nvPr/>
        </p:nvGrpSpPr>
        <p:grpSpPr bwMode="auto">
          <a:xfrm>
            <a:off x="139432" y="1566335"/>
            <a:ext cx="755131" cy="1105476"/>
            <a:chOff x="2110048" y="998761"/>
            <a:chExt cx="1508125" cy="2215927"/>
          </a:xfrm>
        </p:grpSpPr>
        <p:pic>
          <p:nvPicPr>
            <p:cNvPr id="17" name="Picture 8" descr="BIB image"/>
            <p:cNvPicPr>
              <a:picLocks noChangeAspect="1" noChangeArrowheads="1"/>
            </p:cNvPicPr>
            <p:nvPr/>
          </p:nvPicPr>
          <p:blipFill>
            <a:blip r:embed="rId2"/>
            <a:srcRect l="1118" r="3691"/>
            <a:stretch>
              <a:fillRect/>
            </a:stretch>
          </p:blipFill>
          <p:spPr bwMode="auto">
            <a:xfrm>
              <a:off x="2110048" y="1371600"/>
              <a:ext cx="1508125" cy="1843088"/>
            </a:xfrm>
            <a:prstGeom prst="rect">
              <a:avLst/>
            </a:prstGeom>
            <a:noFill/>
            <a:ln w="12700">
              <a:solidFill>
                <a:srgbClr val="0F6FC6"/>
              </a:solidFill>
              <a:miter lim="800000"/>
              <a:headEnd/>
              <a:tailEnd/>
            </a:ln>
          </p:spPr>
        </p:pic>
        <p:sp>
          <p:nvSpPr>
            <p:cNvPr id="18" name="Rectangle 10"/>
            <p:cNvSpPr/>
            <p:nvPr/>
          </p:nvSpPr>
          <p:spPr>
            <a:xfrm>
              <a:off x="2110048" y="998761"/>
              <a:ext cx="1508125" cy="358739"/>
            </a:xfrm>
            <a:prstGeom prst="rect">
              <a:avLst/>
            </a:prstGeom>
            <a:solidFill>
              <a:srgbClr val="0F6FC6"/>
            </a:solidFill>
            <a:ln w="28575" cap="sq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200" b="1" dirty="0" err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Orbera</a:t>
              </a:r>
              <a:endParaRPr lang="en-GB" sz="12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3"/>
          <a:srcRect l="13145" r="7820" b="-607"/>
          <a:stretch>
            <a:fillRect/>
          </a:stretch>
        </p:blipFill>
        <p:spPr bwMode="auto">
          <a:xfrm>
            <a:off x="2354717" y="3591507"/>
            <a:ext cx="773633" cy="945463"/>
          </a:xfrm>
          <a:prstGeom prst="rect">
            <a:avLst/>
          </a:prstGeom>
          <a:noFill/>
          <a:ln w="12700">
            <a:solidFill>
              <a:srgbClr val="0F6FC6"/>
            </a:solidFill>
            <a:miter lim="800000"/>
            <a:headEnd/>
            <a:tailEnd/>
          </a:ln>
        </p:spPr>
      </p:pic>
      <p:grpSp>
        <p:nvGrpSpPr>
          <p:cNvPr id="20" name="Group 15"/>
          <p:cNvGrpSpPr>
            <a:grpSpLocks/>
          </p:cNvGrpSpPr>
          <p:nvPr/>
        </p:nvGrpSpPr>
        <p:grpSpPr bwMode="auto">
          <a:xfrm>
            <a:off x="1724950" y="1383355"/>
            <a:ext cx="941623" cy="1206512"/>
            <a:chOff x="5376949" y="998761"/>
            <a:chExt cx="1508125" cy="2215927"/>
          </a:xfrm>
        </p:grpSpPr>
        <p:pic>
          <p:nvPicPr>
            <p:cNvPr id="21" name="Picture 13"/>
            <p:cNvPicPr>
              <a:picLocks noChangeAspect="1" noChangeArrowheads="1"/>
            </p:cNvPicPr>
            <p:nvPr/>
          </p:nvPicPr>
          <p:blipFill>
            <a:blip r:embed="rId4"/>
            <a:srcRect t="-14166" b="-12285"/>
            <a:stretch>
              <a:fillRect/>
            </a:stretch>
          </p:blipFill>
          <p:spPr bwMode="auto">
            <a:xfrm>
              <a:off x="5376949" y="1378268"/>
              <a:ext cx="1508125" cy="1836420"/>
            </a:xfrm>
            <a:prstGeom prst="rect">
              <a:avLst/>
            </a:prstGeom>
            <a:noFill/>
            <a:ln w="12700">
              <a:solidFill>
                <a:srgbClr val="0F6FC6"/>
              </a:solidFill>
              <a:miter lim="800000"/>
              <a:headEnd/>
              <a:tailEnd/>
            </a:ln>
          </p:spPr>
        </p:pic>
        <p:sp>
          <p:nvSpPr>
            <p:cNvPr id="22" name="Rectangle 12"/>
            <p:cNvSpPr/>
            <p:nvPr/>
          </p:nvSpPr>
          <p:spPr>
            <a:xfrm>
              <a:off x="5376949" y="998761"/>
              <a:ext cx="1508125" cy="358739"/>
            </a:xfrm>
            <a:prstGeom prst="rect">
              <a:avLst/>
            </a:prstGeom>
            <a:solidFill>
              <a:srgbClr val="0F6FC6"/>
            </a:solidFill>
            <a:ln w="28575" cap="sq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351" b="1" dirty="0" err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Endalis</a:t>
              </a:r>
              <a:endParaRPr lang="en-GB" sz="1351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3" name="39 Grupo"/>
          <p:cNvGrpSpPr/>
          <p:nvPr/>
        </p:nvGrpSpPr>
        <p:grpSpPr>
          <a:xfrm>
            <a:off x="106885" y="3068902"/>
            <a:ext cx="787679" cy="1251551"/>
            <a:chOff x="457200" y="1827204"/>
            <a:chExt cx="1680964" cy="2080236"/>
          </a:xfrm>
        </p:grpSpPr>
        <p:pic>
          <p:nvPicPr>
            <p:cNvPr id="24" name="Picture 10" descr="ReShape intragastric balloon"/>
            <p:cNvPicPr>
              <a:picLocks noChangeAspect="1" noChangeArrowheads="1"/>
            </p:cNvPicPr>
            <p:nvPr/>
          </p:nvPicPr>
          <p:blipFill>
            <a:blip r:embed="rId5"/>
            <a:srcRect l="5754"/>
            <a:stretch>
              <a:fillRect/>
            </a:stretch>
          </p:blipFill>
          <p:spPr bwMode="auto">
            <a:xfrm>
              <a:off x="517246" y="2322436"/>
              <a:ext cx="1508125" cy="1585004"/>
            </a:xfrm>
            <a:prstGeom prst="rect">
              <a:avLst/>
            </a:prstGeom>
            <a:noFill/>
            <a:ln w="12700">
              <a:solidFill>
                <a:srgbClr val="0F6FC6"/>
              </a:solidFill>
              <a:miter lim="800000"/>
              <a:headEnd/>
              <a:tailEnd/>
            </a:ln>
          </p:spPr>
        </p:pic>
        <p:sp>
          <p:nvSpPr>
            <p:cNvPr id="25" name="Rectangle 13"/>
            <p:cNvSpPr/>
            <p:nvPr/>
          </p:nvSpPr>
          <p:spPr bwMode="auto">
            <a:xfrm>
              <a:off x="457200" y="1827204"/>
              <a:ext cx="1680964" cy="495232"/>
            </a:xfrm>
            <a:prstGeom prst="rect">
              <a:avLst/>
            </a:prstGeom>
            <a:solidFill>
              <a:srgbClr val="0F6FC6"/>
            </a:solidFill>
            <a:ln w="28575" cap="sq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000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Reshape</a:t>
              </a:r>
            </a:p>
          </p:txBody>
        </p:sp>
      </p:grpSp>
      <p:grpSp>
        <p:nvGrpSpPr>
          <p:cNvPr id="26" name="28 Grupo"/>
          <p:cNvGrpSpPr/>
          <p:nvPr/>
        </p:nvGrpSpPr>
        <p:grpSpPr>
          <a:xfrm>
            <a:off x="1323675" y="4525092"/>
            <a:ext cx="802549" cy="1068691"/>
            <a:chOff x="-2153217" y="4860176"/>
            <a:chExt cx="1424198" cy="1555573"/>
          </a:xfrm>
        </p:grpSpPr>
        <p:pic>
          <p:nvPicPr>
            <p:cNvPr id="27" name="Content Placeholder 6" descr="Just the baloon Tzaruv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-2153217" y="5196363"/>
              <a:ext cx="1424198" cy="1219386"/>
            </a:xfrm>
            <a:prstGeom prst="rect">
              <a:avLst/>
            </a:prstGeom>
            <a:noFill/>
            <a:ln w="12700">
              <a:solidFill>
                <a:srgbClr val="10CF9B"/>
              </a:solidFill>
              <a:miter lim="800000"/>
              <a:headEnd/>
              <a:tailEnd/>
            </a:ln>
          </p:spPr>
        </p:pic>
        <p:sp>
          <p:nvSpPr>
            <p:cNvPr id="28" name="Rectangle 13"/>
            <p:cNvSpPr/>
            <p:nvPr/>
          </p:nvSpPr>
          <p:spPr bwMode="auto">
            <a:xfrm>
              <a:off x="-2153217" y="4860176"/>
              <a:ext cx="1424197" cy="265029"/>
            </a:xfrm>
            <a:prstGeom prst="rect">
              <a:avLst/>
            </a:prstGeom>
            <a:solidFill>
              <a:srgbClr val="0F6FC6"/>
            </a:solidFill>
            <a:ln w="28575" cap="sq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351" b="1" dirty="0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Spatz</a:t>
              </a:r>
            </a:p>
          </p:txBody>
        </p:sp>
      </p:grpSp>
      <p:grpSp>
        <p:nvGrpSpPr>
          <p:cNvPr id="29" name="38 Grupo"/>
          <p:cNvGrpSpPr/>
          <p:nvPr/>
        </p:nvGrpSpPr>
        <p:grpSpPr>
          <a:xfrm>
            <a:off x="219266" y="4525095"/>
            <a:ext cx="937708" cy="989597"/>
            <a:chOff x="3366546" y="3886200"/>
            <a:chExt cx="1568966" cy="2190749"/>
          </a:xfrm>
        </p:grpSpPr>
        <p:pic>
          <p:nvPicPr>
            <p:cNvPr id="30" name="Picture 6" descr="C:\Users\jordi\Desktop\Magatzem Dades\SAESCO MEDICAL\FABRICANTES\Medsil\MedsilGB01_Photo1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402689" y="4343400"/>
              <a:ext cx="1532823" cy="1733549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1" name="Rectangle 11"/>
            <p:cNvSpPr/>
            <p:nvPr/>
          </p:nvSpPr>
          <p:spPr>
            <a:xfrm>
              <a:off x="3366546" y="3886200"/>
              <a:ext cx="1524000" cy="358775"/>
            </a:xfrm>
            <a:prstGeom prst="rect">
              <a:avLst/>
            </a:prstGeom>
            <a:solidFill>
              <a:srgbClr val="0F6FC6"/>
            </a:solidFill>
            <a:ln w="28575" cap="sq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351" b="1" dirty="0" err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Medsil</a:t>
              </a:r>
              <a:endParaRPr lang="en-GB" sz="1351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2" name="Rectangle 11"/>
          <p:cNvSpPr/>
          <p:nvPr/>
        </p:nvSpPr>
        <p:spPr>
          <a:xfrm>
            <a:off x="2317943" y="3384982"/>
            <a:ext cx="793431" cy="157423"/>
          </a:xfrm>
          <a:prstGeom prst="rect">
            <a:avLst/>
          </a:prstGeom>
          <a:solidFill>
            <a:srgbClr val="0F6FC6"/>
          </a:solidFill>
          <a:ln w="28575" cap="sq" cmpd="sng" algn="ctr">
            <a:solidFill>
              <a:srgbClr val="0F6FC6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200" b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Silimed</a:t>
            </a:r>
            <a:endParaRPr lang="en-GB" sz="12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" name="35 Grupo"/>
          <p:cNvGrpSpPr/>
          <p:nvPr/>
        </p:nvGrpSpPr>
        <p:grpSpPr>
          <a:xfrm>
            <a:off x="10653733" y="1620713"/>
            <a:ext cx="1293903" cy="1570919"/>
            <a:chOff x="3032929" y="3596968"/>
            <a:chExt cx="2148671" cy="2118032"/>
          </a:xfrm>
        </p:grpSpPr>
        <p:pic>
          <p:nvPicPr>
            <p:cNvPr id="34" name="Picture 13"/>
            <p:cNvPicPr>
              <a:picLocks noChangeAspect="1"/>
            </p:cNvPicPr>
            <p:nvPr/>
          </p:nvPicPr>
          <p:blipFill>
            <a:blip r:embed="rId8" cstate="email"/>
            <a:srcRect/>
            <a:stretch>
              <a:fillRect/>
            </a:stretch>
          </p:blipFill>
          <p:spPr>
            <a:xfrm>
              <a:off x="3032929" y="4038600"/>
              <a:ext cx="2148671" cy="1676400"/>
            </a:xfrm>
            <a:prstGeom prst="roundRect">
              <a:avLst/>
            </a:prstGeom>
            <a:ln>
              <a:solidFill>
                <a:sysClr val="window" lastClr="FFFFFF">
                  <a:lumMod val="65000"/>
                </a:sysClr>
              </a:solidFill>
            </a:ln>
            <a:effectLst/>
          </p:spPr>
        </p:pic>
        <p:sp>
          <p:nvSpPr>
            <p:cNvPr id="35" name="Rectangle 13"/>
            <p:cNvSpPr/>
            <p:nvPr/>
          </p:nvSpPr>
          <p:spPr bwMode="auto">
            <a:xfrm>
              <a:off x="3352799" y="3596968"/>
              <a:ext cx="1679447" cy="424783"/>
            </a:xfrm>
            <a:prstGeom prst="rect">
              <a:avLst/>
            </a:prstGeom>
            <a:solidFill>
              <a:srgbClr val="0F6FC6"/>
            </a:solidFill>
            <a:ln w="28575" cap="sq" cmpd="sng" algn="ctr">
              <a:solidFill>
                <a:srgbClr val="0F6FC6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GB" sz="1351" b="1" dirty="0" err="1">
                  <a:solidFill>
                    <a:prstClr val="white"/>
                  </a:solidFill>
                  <a:latin typeface="Arial" pitchFamily="34" charset="0"/>
                  <a:cs typeface="Arial" pitchFamily="34" charset="0"/>
                </a:rPr>
                <a:t>Obalon</a:t>
              </a:r>
              <a:endParaRPr lang="en-GB" sz="1351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6" name="Picture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4" b="11293"/>
          <a:stretch/>
        </p:blipFill>
        <p:spPr>
          <a:xfrm>
            <a:off x="10640752" y="4465090"/>
            <a:ext cx="1411817" cy="1330391"/>
          </a:xfrm>
          <a:prstGeom prst="rect">
            <a:avLst/>
          </a:prstGeom>
        </p:spPr>
      </p:pic>
      <p:sp>
        <p:nvSpPr>
          <p:cNvPr id="37" name="Rectangle 11"/>
          <p:cNvSpPr/>
          <p:nvPr/>
        </p:nvSpPr>
        <p:spPr>
          <a:xfrm>
            <a:off x="10618190" y="4158497"/>
            <a:ext cx="1371423" cy="356108"/>
          </a:xfrm>
          <a:prstGeom prst="rect">
            <a:avLst/>
          </a:prstGeom>
          <a:solidFill>
            <a:srgbClr val="0F6FC6"/>
          </a:solidFill>
          <a:ln w="28575" cap="sq" cmpd="sng" algn="ctr">
            <a:solidFill>
              <a:srgbClr val="0F6FC6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b="1" dirty="0" err="1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Elipse</a:t>
            </a:r>
            <a:endParaRPr lang="en-GB" sz="1400" b="1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BF490C4-5C43-AD21-A73B-63F72B6C12E6}"/>
              </a:ext>
            </a:extLst>
          </p:cNvPr>
          <p:cNvSpPr txBox="1"/>
          <p:nvPr/>
        </p:nvSpPr>
        <p:spPr>
          <a:xfrm>
            <a:off x="4335992" y="1249541"/>
            <a:ext cx="8331561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 err="1"/>
              <a:t>What</a:t>
            </a:r>
            <a:r>
              <a:rPr lang="it-IT" sz="2400" b="1" dirty="0"/>
              <a:t> </a:t>
            </a:r>
            <a:r>
              <a:rPr lang="it-IT" sz="2400" b="1" dirty="0" err="1"/>
              <a:t>is</a:t>
            </a:r>
            <a:r>
              <a:rPr lang="it-IT" sz="2400" b="1" dirty="0"/>
              <a:t> an IGB?</a:t>
            </a:r>
          </a:p>
          <a:p>
            <a:r>
              <a:rPr lang="it-IT" sz="2400" dirty="0"/>
              <a:t>- </a:t>
            </a:r>
            <a:r>
              <a:rPr lang="it-IT" sz="2400" dirty="0" err="1"/>
              <a:t>Endoscopic</a:t>
            </a:r>
            <a:r>
              <a:rPr lang="it-IT" sz="2400" dirty="0"/>
              <a:t> device</a:t>
            </a:r>
          </a:p>
          <a:p>
            <a:r>
              <a:rPr lang="it-IT" sz="2400" dirty="0"/>
              <a:t>- 400–700 </a:t>
            </a:r>
            <a:r>
              <a:rPr lang="it-IT" sz="2400" dirty="0" err="1"/>
              <a:t>mL</a:t>
            </a:r>
            <a:endParaRPr lang="it-IT" sz="2400" dirty="0"/>
          </a:p>
          <a:p>
            <a:r>
              <a:rPr lang="it-IT" sz="2400" dirty="0"/>
              <a:t>- Temporary (~6-12 </a:t>
            </a:r>
            <a:r>
              <a:rPr lang="it-IT" sz="2400" dirty="0" err="1"/>
              <a:t>months</a:t>
            </a:r>
            <a:r>
              <a:rPr lang="it-IT" sz="2400" dirty="0"/>
              <a:t>)</a:t>
            </a:r>
          </a:p>
          <a:p>
            <a:pPr marL="380990" indent="-380990">
              <a:buFontTx/>
              <a:buChar char="-"/>
            </a:pPr>
            <a:endParaRPr lang="it-IT" sz="2400" dirty="0"/>
          </a:p>
          <a:p>
            <a:r>
              <a:rPr lang="it-IT" sz="2400" b="1" dirty="0" err="1"/>
              <a:t>Mechanism</a:t>
            </a:r>
            <a:endParaRPr lang="it-IT" sz="2400" b="1" dirty="0"/>
          </a:p>
          <a:p>
            <a:r>
              <a:rPr lang="it-IT" sz="2400" dirty="0"/>
              <a:t>- </a:t>
            </a:r>
            <a:r>
              <a:rPr lang="it-IT" sz="2400" dirty="0" err="1"/>
              <a:t>Mechanical</a:t>
            </a:r>
            <a:r>
              <a:rPr lang="it-IT" sz="2400" dirty="0"/>
              <a:t> </a:t>
            </a:r>
            <a:r>
              <a:rPr lang="it-IT" sz="2400" dirty="0" err="1"/>
              <a:t>restriction</a:t>
            </a:r>
            <a:endParaRPr lang="it-IT" sz="2400" dirty="0"/>
          </a:p>
          <a:p>
            <a:r>
              <a:rPr lang="it-IT" sz="2400" dirty="0"/>
              <a:t>- </a:t>
            </a:r>
            <a:r>
              <a:rPr lang="it-IT" sz="2400" dirty="0" err="1"/>
              <a:t>Delayed</a:t>
            </a:r>
            <a:r>
              <a:rPr lang="it-IT" sz="2400" dirty="0"/>
              <a:t> </a:t>
            </a:r>
            <a:r>
              <a:rPr lang="it-IT" sz="2400" dirty="0" err="1"/>
              <a:t>emptying</a:t>
            </a:r>
            <a:endParaRPr lang="it-IT" sz="2400" dirty="0"/>
          </a:p>
          <a:p>
            <a:r>
              <a:rPr lang="it-IT" sz="2400" dirty="0"/>
              <a:t>- </a:t>
            </a:r>
            <a:r>
              <a:rPr lang="it-IT" sz="2400" dirty="0" err="1"/>
              <a:t>Early</a:t>
            </a:r>
            <a:r>
              <a:rPr lang="it-IT" sz="2400" dirty="0"/>
              <a:t> </a:t>
            </a:r>
            <a:r>
              <a:rPr lang="it-IT" sz="2400" dirty="0" err="1"/>
              <a:t>satiety</a:t>
            </a:r>
            <a:endParaRPr lang="it-IT" sz="2400" dirty="0"/>
          </a:p>
          <a:p>
            <a:pPr marL="380990" indent="-380990">
              <a:buFontTx/>
              <a:buChar char="-"/>
            </a:pPr>
            <a:endParaRPr lang="it-IT" sz="2400" dirty="0"/>
          </a:p>
          <a:p>
            <a:r>
              <a:rPr lang="it-IT" sz="2400" b="1" dirty="0" err="1"/>
              <a:t>Hormonal</a:t>
            </a:r>
            <a:r>
              <a:rPr lang="it-IT" sz="2400" b="1" dirty="0"/>
              <a:t> </a:t>
            </a:r>
            <a:r>
              <a:rPr lang="it-IT" sz="2400" b="1" dirty="0" err="1"/>
              <a:t>effect</a:t>
            </a:r>
            <a:endParaRPr lang="it-IT" sz="2400" b="1" dirty="0"/>
          </a:p>
          <a:p>
            <a:r>
              <a:rPr lang="it-IT" sz="2400" dirty="0"/>
              <a:t>- ↑ GLP-1, ↑ PYY, ↓ </a:t>
            </a:r>
            <a:r>
              <a:rPr lang="it-IT" sz="2400" dirty="0" err="1"/>
              <a:t>Ghrelin</a:t>
            </a:r>
            <a:endParaRPr lang="it-IT" sz="2400" dirty="0"/>
          </a:p>
          <a:p>
            <a:pPr marL="380990" indent="-380990">
              <a:buFontTx/>
              <a:buChar char="-"/>
            </a:pPr>
            <a:endParaRPr lang="it-IT" sz="24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2A2BB1B-7895-C35F-D929-A05656C2D35F}"/>
              </a:ext>
            </a:extLst>
          </p:cNvPr>
          <p:cNvSpPr txBox="1"/>
          <p:nvPr/>
        </p:nvSpPr>
        <p:spPr>
          <a:xfrm>
            <a:off x="2799644" y="5926330"/>
            <a:ext cx="8046711" cy="995401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r>
              <a:rPr lang="it-IT" sz="1467" i="1" dirty="0" err="1">
                <a:solidFill>
                  <a:srgbClr val="222222"/>
                </a:solidFill>
                <a:latin typeface="Arial" panose="020B0604020202020204" pitchFamily="34" charset="0"/>
              </a:rPr>
              <a:t>Boškoski</a:t>
            </a:r>
            <a:r>
              <a:rPr lang="it-IT" sz="1467" i="1" dirty="0">
                <a:solidFill>
                  <a:srgbClr val="222222"/>
                </a:solidFill>
                <a:latin typeface="Arial" panose="020B0604020202020204" pitchFamily="34" charset="0"/>
              </a:rPr>
              <a:t>, I. et al. </a:t>
            </a:r>
            <a:r>
              <a:rPr lang="it-IT" sz="1467" dirty="0">
                <a:solidFill>
                  <a:srgbClr val="222222"/>
                </a:solidFill>
                <a:latin typeface="Arial" panose="020B0604020202020204" pitchFamily="34" charset="0"/>
              </a:rPr>
              <a:t>– </a:t>
            </a:r>
            <a:r>
              <a:rPr lang="it-IT" sz="1467" dirty="0" err="1">
                <a:solidFill>
                  <a:srgbClr val="222222"/>
                </a:solidFill>
                <a:latin typeface="Arial" panose="020B0604020202020204" pitchFamily="34" charset="0"/>
              </a:rPr>
              <a:t>Endoscopy</a:t>
            </a:r>
            <a:r>
              <a:rPr lang="it-IT" sz="1467" dirty="0">
                <a:solidFill>
                  <a:srgbClr val="222222"/>
                </a:solidFill>
                <a:latin typeface="Arial" panose="020B0604020202020204" pitchFamily="34" charset="0"/>
              </a:rPr>
              <a:t> 2025</a:t>
            </a:r>
          </a:p>
          <a:p>
            <a:r>
              <a:rPr lang="it-IT" sz="1467" i="1" dirty="0"/>
              <a:t>Li, S.H. et al.</a:t>
            </a:r>
            <a:r>
              <a:rPr lang="it-IT" sz="1467" dirty="0"/>
              <a:t> - Chin. </a:t>
            </a:r>
            <a:r>
              <a:rPr lang="it-IT" sz="1467" dirty="0" err="1"/>
              <a:t>Med</a:t>
            </a:r>
            <a:r>
              <a:rPr lang="it-IT" sz="1467" dirty="0"/>
              <a:t>. </a:t>
            </a:r>
            <a:r>
              <a:rPr lang="it-IT" sz="1467" dirty="0" err="1"/>
              <a:t>J</a:t>
            </a:r>
            <a:r>
              <a:rPr lang="it-IT" sz="1467" dirty="0"/>
              <a:t>. 2018</a:t>
            </a:r>
          </a:p>
          <a:p>
            <a:endParaRPr lang="it-IT" sz="1467" i="1" dirty="0"/>
          </a:p>
          <a:p>
            <a:endParaRPr lang="it-IT" sz="1467" i="1" dirty="0"/>
          </a:p>
          <a:p>
            <a:r>
              <a:rPr lang="it-IT" sz="1467" i="1" dirty="0" err="1"/>
              <a:t>Ghusn</a:t>
            </a:r>
            <a:r>
              <a:rPr lang="it-IT" sz="1467" i="1" dirty="0"/>
              <a:t>, </a:t>
            </a:r>
            <a:r>
              <a:rPr lang="it-IT" sz="1467" i="1" dirty="0" err="1"/>
              <a:t>W</a:t>
            </a:r>
            <a:r>
              <a:rPr lang="it-IT" sz="1467" i="1" dirty="0"/>
              <a:t>. et al. </a:t>
            </a:r>
            <a:r>
              <a:rPr lang="it-IT" sz="1467" dirty="0"/>
              <a:t>- Medicina 2025</a:t>
            </a:r>
          </a:p>
          <a:p>
            <a:r>
              <a:rPr lang="it-IT" sz="1467" i="1" dirty="0"/>
              <a:t>Mehta, A. et al </a:t>
            </a:r>
            <a:r>
              <a:rPr lang="it-IT" sz="1467" dirty="0"/>
              <a:t>- </a:t>
            </a:r>
            <a:r>
              <a:rPr lang="it-IT" sz="1467" dirty="0" err="1"/>
              <a:t>Clin</a:t>
            </a:r>
            <a:r>
              <a:rPr lang="it-IT" sz="1467" dirty="0"/>
              <a:t>. </a:t>
            </a:r>
            <a:r>
              <a:rPr lang="it-IT" sz="1467" dirty="0" err="1"/>
              <a:t>Med</a:t>
            </a:r>
            <a:r>
              <a:rPr lang="it-IT" sz="1467" dirty="0"/>
              <a:t>. Insights </a:t>
            </a:r>
            <a:r>
              <a:rPr lang="it-IT" sz="1467" dirty="0" err="1"/>
              <a:t>Gastroenterol</a:t>
            </a:r>
            <a:r>
              <a:rPr lang="it-IT" sz="1467" dirty="0"/>
              <a:t>. 2021</a:t>
            </a:r>
          </a:p>
        </p:txBody>
      </p:sp>
    </p:spTree>
    <p:extLst>
      <p:ext uri="{BB962C8B-B14F-4D97-AF65-F5344CB8AC3E}">
        <p14:creationId xmlns:p14="http://schemas.microsoft.com/office/powerpoint/2010/main" val="1653828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chermata 2015-06-10 alle 09.43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4" y="1"/>
            <a:ext cx="6548491" cy="2272424"/>
          </a:xfrm>
          <a:prstGeom prst="rect">
            <a:avLst/>
          </a:prstGeom>
        </p:spPr>
      </p:pic>
      <p:pic>
        <p:nvPicPr>
          <p:cNvPr id="5" name="Immagine 4" descr="Schermata 2015-06-10 alle 09.44.1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867" y="4830941"/>
            <a:ext cx="7767877" cy="2027060"/>
          </a:xfrm>
          <a:prstGeom prst="rect">
            <a:avLst/>
          </a:prstGeom>
        </p:spPr>
      </p:pic>
      <p:pic>
        <p:nvPicPr>
          <p:cNvPr id="6" name="Immagine 5" descr="Schermata 2015-06-10 alle 09.45.1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121" y="1612930"/>
            <a:ext cx="5814407" cy="2880135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E6DBEAE7-F07C-574A-6D53-AB7E8937BD58}"/>
              </a:ext>
            </a:extLst>
          </p:cNvPr>
          <p:cNvSpPr/>
          <p:nvPr/>
        </p:nvSpPr>
        <p:spPr>
          <a:xfrm>
            <a:off x="2694282" y="5238044"/>
            <a:ext cx="4018844" cy="331141"/>
          </a:xfrm>
          <a:prstGeom prst="rect">
            <a:avLst/>
          </a:prstGeom>
          <a:solidFill>
            <a:srgbClr val="FF0000">
              <a:alpha val="452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3374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22F4F274-7F08-3F51-42DD-B4AAA81A67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9" t="17043" r="15946" b="14656"/>
          <a:stretch/>
        </p:blipFill>
        <p:spPr>
          <a:xfrm>
            <a:off x="1449050" y="267810"/>
            <a:ext cx="9293903" cy="6322383"/>
          </a:xfrm>
        </p:spPr>
      </p:pic>
    </p:spTree>
    <p:extLst>
      <p:ext uri="{BB962C8B-B14F-4D97-AF65-F5344CB8AC3E}">
        <p14:creationId xmlns:p14="http://schemas.microsoft.com/office/powerpoint/2010/main" val="416731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4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B6F3E206-A43D-6F2B-CC04-033FAD80E8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1" t="26573" r="22119" b="63277"/>
          <a:stretch/>
        </p:blipFill>
        <p:spPr>
          <a:xfrm>
            <a:off x="7813965" y="6183084"/>
            <a:ext cx="4003963" cy="495491"/>
          </a:xfr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2A6ACC72-5975-1B68-AB2C-5BF993CB1964}"/>
              </a:ext>
            </a:extLst>
          </p:cNvPr>
          <p:cNvSpPr txBox="1"/>
          <p:nvPr/>
        </p:nvSpPr>
        <p:spPr>
          <a:xfrm>
            <a:off x="7775147" y="1487541"/>
            <a:ext cx="3201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20.680 </a:t>
            </a:r>
            <a:r>
              <a:rPr lang="it-IT" sz="4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cases</a:t>
            </a:r>
            <a:endParaRPr lang="it-IT" sz="4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8FC4041-2B5F-25DB-F273-815F0389695D}"/>
              </a:ext>
            </a:extLst>
          </p:cNvPr>
          <p:cNvSpPr txBox="1"/>
          <p:nvPr/>
        </p:nvSpPr>
        <p:spPr>
          <a:xfrm>
            <a:off x="7603694" y="2951947"/>
            <a:ext cx="39891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Twelve</a:t>
            </a:r>
            <a:r>
              <a:rPr 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IGB </a:t>
            </a:r>
          </a:p>
          <a:p>
            <a:r>
              <a:rPr lang="it-I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 </a:t>
            </a:r>
            <a:r>
              <a:rPr lang="it-I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included</a:t>
            </a:r>
            <a:endParaRPr lang="it-I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magine 10" descr="Immagine che contiene testo, software, Icona del computer, Pagina Web&#10;&#10;Descrizione generata automaticamente">
            <a:extLst>
              <a:ext uri="{FF2B5EF4-FFF2-40B4-BE49-F238E27FC236}">
                <a16:creationId xmlns:a16="http://schemas.microsoft.com/office/drawing/2014/main" id="{125786CF-D5CC-FB0A-48FE-34883436CE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78" t="32768" r="20872" b="32162"/>
          <a:stretch/>
        </p:blipFill>
        <p:spPr>
          <a:xfrm>
            <a:off x="374073" y="914401"/>
            <a:ext cx="6317672" cy="563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34AE6DC2-A7C0-6959-5FA5-57435C0E80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4" t="13161" r="17440" b="60737"/>
          <a:stretch/>
        </p:blipFill>
        <p:spPr>
          <a:xfrm>
            <a:off x="258862" y="1521441"/>
            <a:ext cx="11674279" cy="4380595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010B0BB8-17C3-1944-0430-59BE051C0B04}"/>
              </a:ext>
            </a:extLst>
          </p:cNvPr>
          <p:cNvSpPr/>
          <p:nvPr/>
        </p:nvSpPr>
        <p:spPr>
          <a:xfrm>
            <a:off x="1310233" y="-200617"/>
            <a:ext cx="64417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600" b="1" i="1" dirty="0">
                <a:solidFill>
                  <a:prstClr val="white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 </a:t>
            </a:r>
            <a:r>
              <a:rPr lang="en-US" sz="5400" b="1" i="1" dirty="0">
                <a:solidFill>
                  <a:prstClr val="white"/>
                </a:solidFill>
                <a:latin typeface="Times New Roman" panose="02020603050405020304" pitchFamily="18" charset="0"/>
                <a:ea typeface="MS PGothic" panose="020B0600070205080204" pitchFamily="34" charset="-128"/>
                <a:cs typeface="Times New Roman" panose="02020603050405020304" pitchFamily="18" charset="0"/>
              </a:rPr>
              <a:t> Indications</a:t>
            </a:r>
            <a:endParaRPr lang="it-IT" sz="1000" b="1" dirty="0"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47450F2-6B6D-8DB1-6CE0-1B7CD7C56DBD}"/>
              </a:ext>
            </a:extLst>
          </p:cNvPr>
          <p:cNvSpPr/>
          <p:nvPr/>
        </p:nvSpPr>
        <p:spPr>
          <a:xfrm>
            <a:off x="581892" y="3110346"/>
            <a:ext cx="9545781" cy="45027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5BFC222-6624-CCFB-90DE-624224D656E9}"/>
              </a:ext>
            </a:extLst>
          </p:cNvPr>
          <p:cNvSpPr/>
          <p:nvPr/>
        </p:nvSpPr>
        <p:spPr>
          <a:xfrm>
            <a:off x="581892" y="4281054"/>
            <a:ext cx="9545781" cy="70658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D3C674C-2099-BD6E-973C-1786F044FD3C}"/>
              </a:ext>
            </a:extLst>
          </p:cNvPr>
          <p:cNvSpPr/>
          <p:nvPr/>
        </p:nvSpPr>
        <p:spPr>
          <a:xfrm>
            <a:off x="581891" y="5001490"/>
            <a:ext cx="9545781" cy="70658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/>
          </a:p>
        </p:txBody>
      </p:sp>
      <p:pic>
        <p:nvPicPr>
          <p:cNvPr id="8" name="Segnaposto contenuto 4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55BEF844-2F8D-01DD-0A76-21ECE2238D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1" t="26573" r="22119" b="63277"/>
          <a:stretch/>
        </p:blipFill>
        <p:spPr>
          <a:xfrm>
            <a:off x="7929177" y="6126980"/>
            <a:ext cx="4003963" cy="495491"/>
          </a:xfrm>
        </p:spPr>
      </p:pic>
    </p:spTree>
    <p:extLst>
      <p:ext uri="{BB962C8B-B14F-4D97-AF65-F5344CB8AC3E}">
        <p14:creationId xmlns:p14="http://schemas.microsoft.com/office/powerpoint/2010/main" val="1509418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4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B6F3E206-A43D-6F2B-CC04-033FAD80E8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41" t="26573" r="22119" b="63277"/>
          <a:stretch/>
        </p:blipFill>
        <p:spPr>
          <a:xfrm>
            <a:off x="7929177" y="6198420"/>
            <a:ext cx="4003963" cy="495491"/>
          </a:xfr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78FC4041-2B5F-25DB-F273-815F0389695D}"/>
              </a:ext>
            </a:extLst>
          </p:cNvPr>
          <p:cNvSpPr txBox="1"/>
          <p:nvPr/>
        </p:nvSpPr>
        <p:spPr>
          <a:xfrm>
            <a:off x="3322554" y="760113"/>
            <a:ext cx="41344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Adverse</a:t>
            </a:r>
            <a:r>
              <a:rPr lang="it-I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events data</a:t>
            </a:r>
          </a:p>
        </p:txBody>
      </p:sp>
      <p:pic>
        <p:nvPicPr>
          <p:cNvPr id="5" name="Immagine 4" descr="Immagine che contiene schermata, software, testo, Icona del computer&#10;&#10;Descrizione generata automaticamente">
            <a:extLst>
              <a:ext uri="{FF2B5EF4-FFF2-40B4-BE49-F238E27FC236}">
                <a16:creationId xmlns:a16="http://schemas.microsoft.com/office/drawing/2014/main" id="{0B7385CF-CC2E-D0A1-92C8-1DAF571127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11" t="22750" r="2552" b="44633"/>
          <a:stretch/>
        </p:blipFill>
        <p:spPr>
          <a:xfrm>
            <a:off x="84403" y="1577240"/>
            <a:ext cx="8769928" cy="431248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97CDF95-3CCF-4D83-216B-F9BF718BD5F8}"/>
              </a:ext>
            </a:extLst>
          </p:cNvPr>
          <p:cNvSpPr txBox="1"/>
          <p:nvPr/>
        </p:nvSpPr>
        <p:spPr>
          <a:xfrm>
            <a:off x="8832775" y="1577239"/>
            <a:ext cx="31003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Tx/>
              <a:buChar char="-"/>
            </a:pPr>
            <a:r>
              <a:rPr lang="it-IT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common Major AE: </a:t>
            </a:r>
            <a:r>
              <a:rPr lang="it-IT" sz="3600" b="1" dirty="0" err="1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gastric</a:t>
            </a:r>
            <a:r>
              <a:rPr lang="it-IT" sz="3600" b="1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3600" b="1" dirty="0" err="1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ulcer</a:t>
            </a:r>
            <a:r>
              <a:rPr lang="it-IT" sz="3600" b="1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(0.41%)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44" indent="-285744">
              <a:buFontTx/>
              <a:buChar char="-"/>
            </a:pPr>
            <a:endParaRPr lang="it-I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44" indent="-285744">
              <a:buFontTx/>
              <a:buChar char="-"/>
            </a:pPr>
            <a:endParaRPr lang="it-IT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44" indent="-285744">
              <a:buFontTx/>
              <a:buChar char="-"/>
            </a:pPr>
            <a:r>
              <a:rPr lang="it-IT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common Minor AE: </a:t>
            </a:r>
            <a:r>
              <a:rPr lang="it-IT" sz="3600" b="1" dirty="0" err="1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esophagitis</a:t>
            </a:r>
            <a:r>
              <a:rPr lang="it-IT" sz="3600" b="1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(3.56%)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" name="Immagine 13" descr="Immagine che contiene testo, cartello, giallo, Segnale stradale&#10;&#10;Descrizione generata automaticamente">
            <a:extLst>
              <a:ext uri="{FF2B5EF4-FFF2-40B4-BE49-F238E27FC236}">
                <a16:creationId xmlns:a16="http://schemas.microsoft.com/office/drawing/2014/main" id="{B1065678-809C-DEBA-94E0-8BE583504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44" y="61612"/>
            <a:ext cx="1447800" cy="139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825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32688"/>
          </a:xfrm>
          <a:prstGeom prst="rect">
            <a:avLst/>
          </a:prstGeom>
          <a:solidFill>
            <a:srgbClr val="112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0116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ptos Display"/>
              </a:defRPr>
            </a:pPr>
            <a:r>
              <a:t>Endoscopia bariatrica: da procedura “bridge” a piattaforma terapeutica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1024128"/>
            <a:ext cx="110642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B6D7C"/>
                </a:solidFill>
                <a:latin typeface="Aptos"/>
              </a:defRPr>
            </a:pPr>
            <a:r>
              <a:t>10 anni di evoluzione • crescita dei volumi • efficacia clinicamente rilevante del palloncino intragastrico (IGB)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72768"/>
            <a:ext cx="5486400" cy="4343400"/>
          </a:xfrm>
          <a:prstGeom prst="roundRect">
            <a:avLst/>
          </a:prstGeom>
          <a:solidFill>
            <a:srgbClr val="EFF6F7"/>
          </a:solidFill>
          <a:ln>
            <a:solidFill>
              <a:srgbClr val="D7E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4937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1263E"/>
                </a:solidFill>
                <a:latin typeface="Aptos"/>
              </a:defRPr>
            </a:pPr>
            <a:r>
              <a:t>CRESCITA E MATURAZIONE DEL SETTORE</a:t>
            </a:r>
          </a:p>
        </p:txBody>
      </p:sp>
      <p:sp>
        <p:nvSpPr>
          <p:cNvPr id="7" name="Rectangle 6"/>
          <p:cNvSpPr/>
          <p:nvPr/>
        </p:nvSpPr>
        <p:spPr>
          <a:xfrm>
            <a:off x="1051560" y="2761488"/>
            <a:ext cx="4389120" cy="41148"/>
          </a:xfrm>
          <a:prstGeom prst="rect">
            <a:avLst/>
          </a:prstGeom>
          <a:solidFill>
            <a:srgbClr val="3AB1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234440" y="2578608"/>
            <a:ext cx="384048" cy="384048"/>
          </a:xfrm>
          <a:prstGeom prst="ellipse">
            <a:avLst/>
          </a:prstGeom>
          <a:solidFill>
            <a:srgbClr val="00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139696"/>
            <a:ext cx="841248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11263E"/>
                </a:solidFill>
                <a:latin typeface="Aptos"/>
              </a:defRPr>
            </a:pPr>
            <a:r>
              <a:t>2014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035808"/>
            <a:ext cx="102412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08996"/>
                </a:solidFill>
                <a:latin typeface="Aptos Display"/>
              </a:defRPr>
            </a:pPr>
            <a:r>
              <a:t>14.7k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438144"/>
            <a:ext cx="1572768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1F2937"/>
                </a:solidFill>
                <a:latin typeface="Aptos"/>
              </a:defRPr>
            </a:pPr>
            <a:r>
              <a:t>procedure endoluminali</a:t>
            </a:r>
            <a:br/>
            <a:r>
              <a:t>mondiali IFSO</a:t>
            </a:r>
          </a:p>
        </p:txBody>
      </p:sp>
      <p:sp>
        <p:nvSpPr>
          <p:cNvPr id="12" name="Oval 11"/>
          <p:cNvSpPr/>
          <p:nvPr/>
        </p:nvSpPr>
        <p:spPr>
          <a:xfrm>
            <a:off x="3246120" y="2578608"/>
            <a:ext cx="384048" cy="384048"/>
          </a:xfrm>
          <a:prstGeom prst="ellipse">
            <a:avLst/>
          </a:prstGeom>
          <a:solidFill>
            <a:srgbClr val="00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017520" y="2139696"/>
            <a:ext cx="841248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11263E"/>
                </a:solidFill>
                <a:latin typeface="Aptos"/>
              </a:defRPr>
            </a:pPr>
            <a:r>
              <a:t>2016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6079" y="3035808"/>
            <a:ext cx="102412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08996"/>
                </a:solidFill>
                <a:latin typeface="Aptos Display"/>
              </a:defRPr>
            </a:pPr>
            <a:r>
              <a:t>25.4k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51760" y="3438144"/>
            <a:ext cx="1572768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1F2937"/>
                </a:solidFill>
                <a:latin typeface="Aptos"/>
              </a:defRPr>
            </a:pPr>
            <a:r>
              <a:t>procedure endoluminali</a:t>
            </a:r>
            <a:br/>
            <a:r>
              <a:t>primarie mondiali</a:t>
            </a:r>
          </a:p>
        </p:txBody>
      </p:sp>
      <p:sp>
        <p:nvSpPr>
          <p:cNvPr id="16" name="Oval 15"/>
          <p:cNvSpPr/>
          <p:nvPr/>
        </p:nvSpPr>
        <p:spPr>
          <a:xfrm>
            <a:off x="5120640" y="2578608"/>
            <a:ext cx="384048" cy="384048"/>
          </a:xfrm>
          <a:prstGeom prst="ellipse">
            <a:avLst/>
          </a:prstGeom>
          <a:solidFill>
            <a:srgbClr val="00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92040" y="2139696"/>
            <a:ext cx="841248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11263E"/>
                </a:solidFill>
                <a:latin typeface="Aptos"/>
              </a:defRPr>
            </a:pPr>
            <a:r>
              <a:t>2021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0600" y="3035808"/>
            <a:ext cx="1024128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08996"/>
                </a:solidFill>
                <a:latin typeface="Aptos Display"/>
              </a:defRPr>
            </a:pPr>
            <a:r>
              <a:t>5.3k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6279" y="3438144"/>
            <a:ext cx="1572768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50">
                <a:solidFill>
                  <a:srgbClr val="1F2937"/>
                </a:solidFill>
                <a:latin typeface="Aptos"/>
              </a:defRPr>
            </a:pPr>
            <a:r>
              <a:t>IGB in Europa*</a:t>
            </a:r>
            <a:br/>
            <a:r>
              <a:t>(+10% vs 2018)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4270248"/>
            <a:ext cx="4754880" cy="1170432"/>
          </a:xfrm>
          <a:prstGeom prst="roundRect">
            <a:avLst/>
          </a:prstGeom>
          <a:solidFill>
            <a:srgbClr val="FFFFFF"/>
          </a:solidFill>
          <a:ln>
            <a:solidFill>
              <a:srgbClr val="CADE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78992" y="4443984"/>
            <a:ext cx="4343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8996"/>
                </a:solidFill>
                <a:latin typeface="Aptos Display"/>
              </a:defRPr>
            </a:pPr>
            <a:r>
              <a:t>+72%</a:t>
            </a:r>
          </a:p>
          <a:p>
            <a:pPr>
              <a:defRPr sz="1300" b="1">
                <a:solidFill>
                  <a:srgbClr val="11263E"/>
                </a:solidFill>
                <a:latin typeface="Aptos"/>
              </a:defRPr>
            </a:pPr>
            <a:r>
              <a:t>endoluminale globale 2014 → 2016</a:t>
            </a:r>
          </a:p>
          <a:p>
            <a:pPr>
              <a:defRPr sz="950">
                <a:solidFill>
                  <a:srgbClr val="5B6D7C"/>
                </a:solidFill>
                <a:latin typeface="Aptos"/>
              </a:defRPr>
            </a:pPr>
            <a:r>
              <a:t>Il confronto oltre il 2016 va interpretato con cautela: survey/registri e copertura geografica sono cambiati.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99632" y="1572768"/>
            <a:ext cx="5468112" cy="4343400"/>
          </a:xfrm>
          <a:prstGeom prst="roundRect">
            <a:avLst/>
          </a:prstGeom>
          <a:solidFill>
            <a:srgbClr val="FFFFFF"/>
          </a:solidFill>
          <a:ln>
            <a:solidFill>
              <a:srgbClr val="D7E5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73952" y="1783080"/>
            <a:ext cx="4892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1263E"/>
                </a:solidFill>
                <a:latin typeface="Aptos"/>
              </a:defRPr>
            </a:pPr>
            <a:r>
              <a:t>IGB: QUANTO PESO SI PERDE?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3952" y="2267712"/>
            <a:ext cx="1874519" cy="960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300" b="1">
                <a:solidFill>
                  <a:srgbClr val="008996"/>
                </a:solidFill>
                <a:latin typeface="Aptos Display"/>
              </a:defRPr>
            </a:pPr>
            <a:r>
              <a:t>≈13%</a:t>
            </a:r>
          </a:p>
          <a:p>
            <a:pPr>
              <a:defRPr sz="1300" b="1">
                <a:solidFill>
                  <a:srgbClr val="11263E"/>
                </a:solidFill>
                <a:latin typeface="Aptos"/>
              </a:defRPr>
            </a:pPr>
            <a:r>
              <a:t>%TBWL a 6 mesi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85632" y="2176272"/>
            <a:ext cx="2788920" cy="1170432"/>
          </a:xfrm>
          <a:prstGeom prst="roundRect">
            <a:avLst/>
          </a:prstGeom>
          <a:solidFill>
            <a:srgbClr val="EF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686800" y="2359152"/>
            <a:ext cx="2423160" cy="777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1263E"/>
                </a:solidFill>
                <a:latin typeface="Aptos Display"/>
              </a:defRPr>
            </a:pPr>
            <a:r>
              <a:t>7.6–14.1%</a:t>
            </a:r>
          </a:p>
          <a:p>
            <a:pPr>
              <a:defRPr sz="1050">
                <a:solidFill>
                  <a:srgbClr val="5B6D7C"/>
                </a:solidFill>
                <a:latin typeface="Aptos"/>
              </a:defRPr>
            </a:pPr>
            <a:r>
              <a:t>%TBWL a 6 mesi nei trial/studi comparativi</a:t>
            </a:r>
          </a:p>
        </p:txBody>
      </p:sp>
      <p:graphicFrame>
        <p:nvGraphicFramePr>
          <p:cNvPr id="27" name="Chart 26"/>
          <p:cNvGraphicFramePr>
            <a:graphicFrameLocks noGrp="1"/>
          </p:cNvGraphicFramePr>
          <p:nvPr/>
        </p:nvGraphicFramePr>
        <p:xfrm>
          <a:off x="6537960" y="3611880"/>
          <a:ext cx="2423160" cy="1508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9217152" y="3611880"/>
            <a:ext cx="2148840" cy="1572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100" b="1">
                <a:solidFill>
                  <a:srgbClr val="1F2937"/>
                </a:solidFill>
                <a:latin typeface="Aptos"/>
              </a:defRPr>
            </a:pPr>
            <a:r>
              <a:t>• Non chirurgico e reversibile</a:t>
            </a:r>
          </a:p>
          <a:p>
            <a:pPr>
              <a:spcAft>
                <a:spcPts val="500"/>
              </a:spcAft>
              <a:defRPr sz="1100" b="0">
                <a:solidFill>
                  <a:srgbClr val="1F2937"/>
                </a:solidFill>
                <a:latin typeface="Aptos"/>
              </a:defRPr>
            </a:pPr>
            <a:r>
              <a:t>• Opzione primaria o “bridge”</a:t>
            </a:r>
          </a:p>
          <a:p>
            <a:pPr>
              <a:spcAft>
                <a:spcPts val="500"/>
              </a:spcAft>
              <a:defRPr sz="1100" b="0">
                <a:solidFill>
                  <a:srgbClr val="1F2937"/>
                </a:solidFill>
                <a:latin typeface="Aptos"/>
              </a:defRPr>
            </a:pPr>
            <a:r>
              <a:t>• Utile nel percorso multimodale</a:t>
            </a:r>
          </a:p>
          <a:p>
            <a:pPr>
              <a:spcAft>
                <a:spcPts val="500"/>
              </a:spcAft>
              <a:defRPr sz="1100" b="0">
                <a:solidFill>
                  <a:srgbClr val="1F2937"/>
                </a:solidFill>
                <a:latin typeface="Aptos"/>
              </a:defRPr>
            </a:pPr>
            <a:r>
              <a:t>• Il mantenimento richiede follow-up e terapia dell’obesità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6053328"/>
            <a:ext cx="10927080" cy="438912"/>
          </a:xfrm>
          <a:prstGeom prst="roundRect">
            <a:avLst/>
          </a:prstGeom>
          <a:solidFill>
            <a:srgbClr val="112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68680" y="6126480"/>
            <a:ext cx="10469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 b="1">
                <a:solidFill>
                  <a:srgbClr val="FFFFFF"/>
                </a:solidFill>
                <a:latin typeface="Aptos"/>
              </a:defRPr>
            </a:pPr>
            <a:r>
              <a:t>TAKE-HOME  |  L’endoscopia bariatrica è passata da nicchia a componente strutturale del trattamento dell’obesità; l’IGB offre tipicamente ~10–13% TBWL nel primo anno.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537960"/>
            <a:ext cx="110185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680">
                <a:solidFill>
                  <a:srgbClr val="5B6D7C"/>
                </a:solidFill>
                <a:latin typeface="Aptos"/>
              </a:defRPr>
            </a:pPr>
            <a:r>
              <a:t>Fonti: Angrisani et al., Obes Surg 2017; Angrisani et al., Obes Surg 2018; Angrisani et al., Obes Surg 2024; Singh et al., Obes Surg 2020; Abu Dayyeh et al., meta-analysis Orbera.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236" y="216650"/>
            <a:ext cx="8367059" cy="149985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235" y="2009800"/>
            <a:ext cx="7993531" cy="4534437"/>
          </a:xfrm>
          <a:prstGeom prst="rect">
            <a:avLst/>
          </a:prstGeom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952981" y="2214271"/>
            <a:ext cx="752433" cy="44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474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pts</a:t>
            </a:r>
            <a:endParaRPr lang="en-US" sz="1400" b="1" dirty="0">
              <a:solidFill>
                <a:srgbClr val="FF0000"/>
              </a:solidFill>
              <a:effectLst>
                <a:outerShdw blurRad="38100" dist="38100" dir="2700000" algn="tl">
                  <a:prstClr val="black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4111820" y="2300448"/>
            <a:ext cx="752433" cy="26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395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pts</a:t>
            </a:r>
            <a:endParaRPr lang="en-US" sz="1400" b="1" dirty="0">
              <a:solidFill>
                <a:srgbClr val="FF0000"/>
              </a:solidFill>
              <a:effectLst>
                <a:outerShdw blurRad="38100" dist="38100" dir="2700000" algn="tl">
                  <a:prstClr val="black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270657" y="2300448"/>
            <a:ext cx="752433" cy="26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387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pts</a:t>
            </a:r>
            <a:endParaRPr lang="en-US" sz="1400" b="1" dirty="0">
              <a:solidFill>
                <a:srgbClr val="FF0000"/>
              </a:solidFill>
              <a:effectLst>
                <a:outerShdw blurRad="38100" dist="38100" dir="2700000" algn="tl">
                  <a:prstClr val="black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429496" y="2300448"/>
            <a:ext cx="752433" cy="26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352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pts</a:t>
            </a:r>
            <a:endParaRPr lang="en-US" sz="1400" b="1" dirty="0">
              <a:solidFill>
                <a:srgbClr val="FF0000"/>
              </a:solidFill>
              <a:effectLst>
                <a:outerShdw blurRad="38100" dist="38100" dir="2700000" algn="tl">
                  <a:prstClr val="black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7588333" y="2300448"/>
            <a:ext cx="752433" cy="26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352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pts</a:t>
            </a:r>
            <a:endParaRPr lang="en-US" sz="1400" b="1" dirty="0">
              <a:solidFill>
                <a:srgbClr val="FF0000"/>
              </a:solidFill>
              <a:effectLst>
                <a:outerShdw blurRad="38100" dist="38100" dir="2700000" algn="tl">
                  <a:prstClr val="black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747169" y="2300448"/>
            <a:ext cx="752433" cy="26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195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pts</a:t>
            </a:r>
            <a:endParaRPr lang="en-US" sz="1400" b="1" dirty="0">
              <a:solidFill>
                <a:srgbClr val="FF0000"/>
              </a:solidFill>
              <a:effectLst>
                <a:outerShdw blurRad="38100" dist="38100" dir="2700000" algn="tl">
                  <a:prstClr val="black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836443" y="3547009"/>
            <a:ext cx="1003443" cy="44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0000FF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127.6 kg</a:t>
            </a:r>
          </a:p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400" b="1" dirty="0">
              <a:solidFill>
                <a:srgbClr val="0000FF"/>
              </a:solidFill>
              <a:effectLst>
                <a:outerShdw blurRad="38100" dist="38100" dir="2700000" algn="tl">
                  <a:prstClr val="black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929533" y="4335415"/>
            <a:ext cx="1105647" cy="26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0000FF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103.7 kg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149117" y="4350356"/>
            <a:ext cx="1001488" cy="26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0000FF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103.4 kg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6307955" y="4036594"/>
            <a:ext cx="1001488" cy="26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0000FF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112.5kg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7466793" y="3827420"/>
            <a:ext cx="1001488" cy="26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0000FF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118.4 kg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8625629" y="3827420"/>
            <a:ext cx="1001488" cy="26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0000FF"/>
                </a:solidFill>
                <a:effectLst>
                  <a:outerShdw blurRad="38100" dist="38100" dir="2700000" algn="tl">
                    <a:prstClr val="black"/>
                  </a:outerShdw>
                </a:effectLst>
                <a:latin typeface="Calibri"/>
                <a:ea typeface="ＭＳ Ｐゴシック" charset="0"/>
                <a:cs typeface="Calibri"/>
              </a:rPr>
              <a:t>118.3kg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8468283" y="1357493"/>
            <a:ext cx="1895351" cy="34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 err="1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ea typeface="ＭＳ Ｐゴシック" charset="0"/>
                <a:cs typeface="Calibri"/>
              </a:rPr>
              <a:t>Obes</a:t>
            </a: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ea typeface="ＭＳ Ｐゴシック" charset="0"/>
                <a:cs typeface="Calibri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ea typeface="ＭＳ Ｐゴシック" charset="0"/>
                <a:cs typeface="Calibri"/>
              </a:rPr>
              <a:t>Surg</a:t>
            </a:r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prstClr val="black"/>
                  </a:outerShdw>
                </a:effectLst>
                <a:ea typeface="ＭＳ Ｐゴシック" charset="0"/>
                <a:cs typeface="Calibri"/>
              </a:rPr>
              <a:t> 2012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prstClr val="black"/>
                </a:outerShdw>
              </a:effectLst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7455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BIB LONG-TERM SOARD.pdf - Adobe Read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2" t="42667" r="8010" b="27704"/>
          <a:stretch>
            <a:fillRect/>
          </a:stretch>
        </p:blipFill>
        <p:spPr>
          <a:xfrm>
            <a:off x="1206038" y="1828801"/>
            <a:ext cx="9811367" cy="2715321"/>
          </a:xfrm>
        </p:spPr>
      </p:pic>
    </p:spTree>
    <p:extLst>
      <p:ext uri="{BB962C8B-B14F-4D97-AF65-F5344CB8AC3E}">
        <p14:creationId xmlns:p14="http://schemas.microsoft.com/office/powerpoint/2010/main" val="1882726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42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64592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Repeated intragastric balloon: can it provide long-term obesity control?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60120"/>
            <a:ext cx="109728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D6C78"/>
                </a:solidFill>
                <a:latin typeface="Aptos"/>
              </a:defRPr>
            </a:pPr>
            <a:r>
              <a:t>Genco et al. • Prospective 6-year follow-up • Surgery for Obesity and Related Diseases, 2014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481328"/>
            <a:ext cx="3401568" cy="4498848"/>
          </a:xfrm>
          <a:prstGeom prst="roundRect">
            <a:avLst/>
          </a:prstGeom>
          <a:solidFill>
            <a:srgbClr val="EFF7F8"/>
          </a:solidFill>
          <a:ln>
            <a:solidFill>
              <a:srgbClr val="D2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682496"/>
            <a:ext cx="2926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42D48"/>
                </a:solidFill>
                <a:latin typeface="Aptos"/>
              </a:defRPr>
            </a:pPr>
            <a:r>
              <a:t>BACKGROUND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96512" y="1481328"/>
            <a:ext cx="3401568" cy="4498848"/>
          </a:xfrm>
          <a:prstGeom prst="roundRect">
            <a:avLst/>
          </a:prstGeom>
          <a:solidFill>
            <a:srgbClr val="EFF7F8"/>
          </a:solidFill>
          <a:ln>
            <a:solidFill>
              <a:srgbClr val="D2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325112" y="1682496"/>
            <a:ext cx="2926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42D48"/>
                </a:solidFill>
                <a:latin typeface="Aptos"/>
              </a:defRPr>
            </a:pPr>
            <a:r>
              <a:t>METHODS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90104" y="1481328"/>
            <a:ext cx="3401568" cy="4498848"/>
          </a:xfrm>
          <a:prstGeom prst="roundRect">
            <a:avLst/>
          </a:prstGeom>
          <a:solidFill>
            <a:srgbClr val="FFFFFF"/>
          </a:solidFill>
          <a:ln>
            <a:solidFill>
              <a:srgbClr val="D2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18704" y="1682496"/>
            <a:ext cx="2926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42D48"/>
                </a:solidFill>
                <a:latin typeface="Aptos"/>
              </a:defRPr>
            </a:pPr>
            <a:r>
              <a:t>RESULTS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148840"/>
            <a:ext cx="2834640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300" b="0">
                <a:solidFill>
                  <a:srgbClr val="232D37"/>
                </a:solidFill>
                <a:latin typeface="Aptos"/>
              </a:defRPr>
            </a:pPr>
            <a:r>
              <a:t>• Morbid obesity: diet alone often fails to maintain weight loss long-term.</a:t>
            </a:r>
          </a:p>
          <a:p>
            <a:pPr>
              <a:spcAft>
                <a:spcPts val="1300"/>
              </a:spcAft>
              <a:defRPr sz="1300" b="0">
                <a:solidFill>
                  <a:srgbClr val="232D37"/>
                </a:solidFill>
                <a:latin typeface="Aptos"/>
              </a:defRPr>
            </a:pPr>
            <a:r>
              <a:t>• Bariatric surgery remains the reference treatment, but some eligible patients refuse surgery.</a:t>
            </a:r>
          </a:p>
          <a:p>
            <a:pPr>
              <a:spcAft>
                <a:spcPts val="1300"/>
              </a:spcAft>
              <a:defRPr sz="1300" b="1">
                <a:solidFill>
                  <a:srgbClr val="232D37"/>
                </a:solidFill>
                <a:latin typeface="Aptos"/>
              </a:defRPr>
            </a:pPr>
            <a:r>
              <a:t>• IGB is effective short-term; the study tested whether repeated balloon placement could extend benefit over 6 years.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70832" y="2084831"/>
            <a:ext cx="2816352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40" b="1">
                <a:solidFill>
                  <a:srgbClr val="232D37"/>
                </a:solidFill>
                <a:latin typeface="Aptos"/>
              </a:defRPr>
            </a:pPr>
            <a:r>
              <a:t>• Prospective cohort: n = 83</a:t>
            </a:r>
          </a:p>
          <a:p>
            <a:pPr>
              <a:spcAft>
                <a:spcPts val="800"/>
              </a:spcAft>
              <a:defRPr sz="1240" b="0">
                <a:solidFill>
                  <a:srgbClr val="232D37"/>
                </a:solidFill>
                <a:latin typeface="Aptos"/>
              </a:defRPr>
            </a:pPr>
            <a:r>
              <a:t>• BMI &gt;40 kg/m²; surgical candidates who refused surgery</a:t>
            </a:r>
          </a:p>
          <a:p>
            <a:pPr>
              <a:spcAft>
                <a:spcPts val="800"/>
              </a:spcAft>
              <a:defRPr sz="1240" b="0">
                <a:solidFill>
                  <a:srgbClr val="232D37"/>
                </a:solidFill>
                <a:latin typeface="Aptos"/>
              </a:defRPr>
            </a:pPr>
            <a:r>
              <a:t>• Baseline: mean age 37.4 y; mean BMI 43.74 kg/m²</a:t>
            </a:r>
          </a:p>
          <a:p>
            <a:pPr>
              <a:spcAft>
                <a:spcPts val="800"/>
              </a:spcAft>
              <a:defRPr sz="1240" b="1">
                <a:solidFill>
                  <a:srgbClr val="232D37"/>
                </a:solidFill>
                <a:latin typeface="Aptos"/>
              </a:defRPr>
            </a:pPr>
            <a:r>
              <a:t>• Repeat IGB when ≥50% of weight lost with the previous balloon was regained</a:t>
            </a:r>
          </a:p>
          <a:p>
            <a:pPr>
              <a:spcAft>
                <a:spcPts val="800"/>
              </a:spcAft>
              <a:defRPr sz="1240" b="0">
                <a:solidFill>
                  <a:srgbClr val="232D37"/>
                </a:solidFill>
                <a:latin typeface="Aptos"/>
              </a:defRPr>
            </a:pPr>
            <a:r>
              <a:t>• Outcomes: weight/BMI, comorbidities, quality of life</a:t>
            </a:r>
          </a:p>
          <a:p>
            <a:pPr>
              <a:spcAft>
                <a:spcPts val="800"/>
              </a:spcAft>
              <a:defRPr sz="1240" b="0">
                <a:solidFill>
                  <a:srgbClr val="232D37"/>
                </a:solidFill>
                <a:latin typeface="Aptos"/>
              </a:defRPr>
            </a:pPr>
            <a:r>
              <a:t>• Follow-up: 72 months (reported endpoint ≈76 months)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73568" y="2084831"/>
            <a:ext cx="1828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008E9B"/>
                </a:solidFill>
                <a:latin typeface="Aptos Display"/>
              </a:defRPr>
            </a:pPr>
            <a:r>
              <a:t>43.74 → 37.6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65792" y="2103120"/>
            <a:ext cx="960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142D48"/>
                </a:solidFill>
                <a:latin typeface="Aptos"/>
              </a:defRPr>
            </a:pPr>
            <a:r>
              <a:t>kg/m²</a:t>
            </a:r>
            <a:br/>
            <a:r>
              <a:t>mean BMI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16768" y="2157984"/>
            <a:ext cx="685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5D6C78"/>
                </a:solidFill>
                <a:latin typeface="Aptos"/>
              </a:defRPr>
            </a:pPr>
            <a:r>
              <a:t>P &lt; .001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73568" y="3136391"/>
            <a:ext cx="1828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2C8C69"/>
                </a:solidFill>
                <a:latin typeface="Aptos Display"/>
              </a:defRPr>
            </a:pPr>
            <a:r>
              <a:t>80% → 30%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65792" y="3154679"/>
            <a:ext cx="960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142D48"/>
                </a:solidFill>
                <a:latin typeface="Aptos"/>
              </a:defRPr>
            </a:pPr>
            <a:r>
              <a:t>patients with</a:t>
            </a:r>
            <a:br/>
            <a:r>
              <a:t>comorbidities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16768" y="3209544"/>
            <a:ext cx="685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5D6C78"/>
                </a:solidFill>
                <a:latin typeface="Aptos"/>
              </a:defRPr>
            </a:pPr>
            <a:r>
              <a:t>P = .02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73568" y="4187952"/>
            <a:ext cx="1828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D3892C"/>
                </a:solidFill>
                <a:latin typeface="Aptos Display"/>
              </a:defRPr>
            </a:pPr>
            <a:r>
              <a:t>QoL 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65792" y="4206240"/>
            <a:ext cx="960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 b="1">
                <a:solidFill>
                  <a:srgbClr val="142D48"/>
                </a:solidFill>
                <a:latin typeface="Aptos"/>
              </a:defRPr>
            </a:pPr>
            <a:r>
              <a:t>significant</a:t>
            </a:r>
            <a:br/>
            <a:r>
              <a:t>improvement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16768" y="4261104"/>
            <a:ext cx="685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5D6C78"/>
                </a:solidFill>
                <a:latin typeface="Aptos"/>
              </a:defRPr>
            </a:pPr>
            <a:r>
              <a:t>P &lt; .001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73568" y="5230368"/>
            <a:ext cx="3154680" cy="5303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20" b="1">
                <a:solidFill>
                  <a:srgbClr val="142D48"/>
                </a:solidFill>
                <a:latin typeface="Aptos"/>
              </a:defRPr>
            </a:pPr>
            <a:r>
              <a:t>2nd IGB: 100%   •   3rd: 22.2%   •   4th: 1 patient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8368" y="6108192"/>
            <a:ext cx="10881360" cy="457200"/>
          </a:xfrm>
          <a:prstGeom prst="roundRect">
            <a:avLst/>
          </a:prstGeom>
          <a:solidFill>
            <a:srgbClr val="142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68680" y="6181344"/>
            <a:ext cx="10469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80" b="1">
                <a:solidFill>
                  <a:srgbClr val="FFFFFF"/>
                </a:solidFill>
                <a:latin typeface="Aptos"/>
              </a:defRPr>
            </a:pPr>
            <a:r>
              <a:t>TAKE-HOME  |  Repeated IGB did not eliminate weight cycling, but maintained a lower BMI and was associated with fewer comorbidities and better quality of life in patients refusing surgery.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6611112"/>
            <a:ext cx="10789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680">
                <a:solidFill>
                  <a:srgbClr val="5D6C78"/>
                </a:solidFill>
                <a:latin typeface="Aptos"/>
              </a:defRPr>
            </a:pPr>
            <a:r>
              <a:t>Genco A, Maselli R, Cipriano M, et al. Surg Obes Relat Dis. 2014;10(2):307–311. doi:10.1016/j.soard.2013.10.013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Title 1"/>
          <p:cNvSpPr txBox="1">
            <a:spLocks/>
          </p:cNvSpPr>
          <p:nvPr/>
        </p:nvSpPr>
        <p:spPr bwMode="auto">
          <a:xfrm>
            <a:off x="5243513" y="857249"/>
            <a:ext cx="1446611" cy="49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it-IT" sz="2700">
                <a:latin typeface="Calibri" panose="020F0502020204030204" pitchFamily="34" charset="0"/>
                <a:cs typeface="Arial" panose="020B0604020202020204" pitchFamily="34" charset="0"/>
              </a:rPr>
              <a:t>Results </a:t>
            </a:r>
          </a:p>
        </p:txBody>
      </p:sp>
      <p:sp>
        <p:nvSpPr>
          <p:cNvPr id="219139" name="Rettangolo 3"/>
          <p:cNvSpPr>
            <a:spLocks noChangeArrowheads="1"/>
          </p:cNvSpPr>
          <p:nvPr/>
        </p:nvSpPr>
        <p:spPr bwMode="auto">
          <a:xfrm>
            <a:off x="2827736" y="2380062"/>
            <a:ext cx="2278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cs typeface="Arial" panose="020B0604020202020204" pitchFamily="34" charset="0"/>
              </a:rPr>
              <a:t>83/83 pt. (100%)</a:t>
            </a: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219140" name="Rettangolo 4"/>
          <p:cNvSpPr>
            <a:spLocks noChangeArrowheads="1"/>
          </p:cNvSpPr>
          <p:nvPr/>
        </p:nvSpPr>
        <p:spPr bwMode="auto">
          <a:xfrm>
            <a:off x="5238751" y="2434830"/>
            <a:ext cx="43934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800">
                <a:cs typeface="Arial" panose="020B0604020202020204" pitchFamily="34" charset="0"/>
              </a:rPr>
              <a:t> experienced a second balloon placement</a:t>
            </a:r>
            <a:endParaRPr lang="it-IT" altLang="it-IT" sz="1800">
              <a:cs typeface="Arial" panose="020B0604020202020204" pitchFamily="34" charset="0"/>
            </a:endParaRPr>
          </a:p>
        </p:txBody>
      </p:sp>
      <p:sp>
        <p:nvSpPr>
          <p:cNvPr id="219141" name="Rettangolo 6"/>
          <p:cNvSpPr>
            <a:spLocks noChangeArrowheads="1"/>
          </p:cNvSpPr>
          <p:nvPr/>
        </p:nvSpPr>
        <p:spPr bwMode="auto">
          <a:xfrm>
            <a:off x="2827738" y="3268267"/>
            <a:ext cx="24110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cs typeface="Arial" panose="020B0604020202020204" pitchFamily="34" charset="0"/>
              </a:rPr>
              <a:t>18/83 pt.  (22.2%)</a:t>
            </a: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219142" name="Rettangolo 7"/>
          <p:cNvSpPr>
            <a:spLocks noChangeArrowheads="1"/>
          </p:cNvSpPr>
          <p:nvPr/>
        </p:nvSpPr>
        <p:spPr bwMode="auto">
          <a:xfrm>
            <a:off x="5238752" y="3350420"/>
            <a:ext cx="21723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800">
                <a:cs typeface="Arial" panose="020B0604020202020204" pitchFamily="34" charset="0"/>
              </a:rPr>
              <a:t>Placed a third device </a:t>
            </a:r>
            <a:endParaRPr lang="it-IT" altLang="it-IT" sz="1800">
              <a:cs typeface="Arial" panose="020B0604020202020204" pitchFamily="34" charset="0"/>
            </a:endParaRPr>
          </a:p>
        </p:txBody>
      </p:sp>
      <p:sp>
        <p:nvSpPr>
          <p:cNvPr id="219143" name="Rettangolo 8"/>
          <p:cNvSpPr>
            <a:spLocks noChangeArrowheads="1"/>
          </p:cNvSpPr>
          <p:nvPr/>
        </p:nvSpPr>
        <p:spPr bwMode="auto">
          <a:xfrm>
            <a:off x="2774160" y="4018362"/>
            <a:ext cx="22509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2400">
                <a:cs typeface="Arial" panose="020B0604020202020204" pitchFamily="34" charset="0"/>
              </a:rPr>
              <a:t>1 patient (1.2 %)</a:t>
            </a:r>
            <a:endParaRPr lang="it-IT" altLang="it-IT" sz="2400">
              <a:cs typeface="Arial" panose="020B0604020202020204" pitchFamily="34" charset="0"/>
            </a:endParaRPr>
          </a:p>
        </p:txBody>
      </p:sp>
      <p:sp>
        <p:nvSpPr>
          <p:cNvPr id="219144" name="Rettangolo 9"/>
          <p:cNvSpPr>
            <a:spLocks noChangeArrowheads="1"/>
          </p:cNvSpPr>
          <p:nvPr/>
        </p:nvSpPr>
        <p:spPr bwMode="auto">
          <a:xfrm>
            <a:off x="5238751" y="5067303"/>
            <a:ext cx="41790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800">
                <a:cs typeface="Arial" panose="020B0604020202020204" pitchFamily="34" charset="0"/>
              </a:rPr>
              <a:t>After a mean  interval of 47.7 months (range 12-72), requested  bariatric surgery</a:t>
            </a:r>
            <a:endParaRPr lang="it-IT" altLang="it-IT" sz="1800">
              <a:cs typeface="Arial" panose="020B0604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952877" y="1290637"/>
            <a:ext cx="38263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3000" dirty="0">
                <a:effectLst>
                  <a:outerShdw blurRad="38100" dist="38100" dir="2700000" algn="tl">
                    <a:srgbClr val="FFFFFF"/>
                  </a:outerShdw>
                </a:effectLst>
                <a:ea typeface="MS Mincho" pitchFamily="49" charset="-128"/>
                <a:cs typeface="Times New Roman" pitchFamily="18" charset="0"/>
              </a:rPr>
              <a:t>follow-up of 76 months</a:t>
            </a:r>
            <a:endParaRPr lang="it-IT" sz="3000" dirty="0">
              <a:effectLst>
                <a:outerShdw blurRad="38100" dist="38100" dir="2700000" algn="tl">
                  <a:srgbClr val="FFFFFF"/>
                </a:outerShdw>
              </a:effectLst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12" name="Parentesi graffa aperta 11"/>
          <p:cNvSpPr/>
          <p:nvPr/>
        </p:nvSpPr>
        <p:spPr>
          <a:xfrm>
            <a:off x="5185173" y="2143127"/>
            <a:ext cx="53579" cy="803672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t-IT" sz="1351">
              <a:cs typeface="Arial" pitchFamily="34" charset="0"/>
            </a:endParaRPr>
          </a:p>
        </p:txBody>
      </p:sp>
      <p:sp>
        <p:nvSpPr>
          <p:cNvPr id="13" name="Parentesi graffa aperta 12"/>
          <p:cNvSpPr/>
          <p:nvPr/>
        </p:nvSpPr>
        <p:spPr>
          <a:xfrm>
            <a:off x="5185173" y="3268265"/>
            <a:ext cx="53579" cy="642939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t-IT" sz="1351">
              <a:cs typeface="Arial" pitchFamily="34" charset="0"/>
            </a:endParaRPr>
          </a:p>
        </p:txBody>
      </p:sp>
      <p:sp>
        <p:nvSpPr>
          <p:cNvPr id="14" name="Parentesi graffa aperta 13"/>
          <p:cNvSpPr/>
          <p:nvPr/>
        </p:nvSpPr>
        <p:spPr>
          <a:xfrm>
            <a:off x="5131595" y="4018362"/>
            <a:ext cx="107156" cy="578644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t-IT" sz="1351">
              <a:cs typeface="Arial" pitchFamily="34" charset="0"/>
            </a:endParaRPr>
          </a:p>
        </p:txBody>
      </p:sp>
      <p:sp>
        <p:nvSpPr>
          <p:cNvPr id="219149" name="Rettangolo 14"/>
          <p:cNvSpPr>
            <a:spLocks noChangeArrowheads="1"/>
          </p:cNvSpPr>
          <p:nvPr/>
        </p:nvSpPr>
        <p:spPr bwMode="auto">
          <a:xfrm>
            <a:off x="5238752" y="4100513"/>
            <a:ext cx="24224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it-IT" sz="1800">
                <a:cs typeface="Arial" panose="020B0604020202020204" pitchFamily="34" charset="0"/>
              </a:rPr>
              <a:t>Placed the fourth device</a:t>
            </a:r>
            <a:endParaRPr lang="it-IT" altLang="it-IT" sz="1800">
              <a:cs typeface="Arial" panose="020B0604020202020204" pitchFamily="34" charset="0"/>
            </a:endParaRPr>
          </a:p>
        </p:txBody>
      </p:sp>
      <p:sp>
        <p:nvSpPr>
          <p:cNvPr id="219150" name="CasellaDiTesto 15"/>
          <p:cNvSpPr txBox="1">
            <a:spLocks noChangeArrowheads="1"/>
          </p:cNvSpPr>
          <p:nvPr/>
        </p:nvSpPr>
        <p:spPr bwMode="auto">
          <a:xfrm>
            <a:off x="2720580" y="5080399"/>
            <a:ext cx="24645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2400">
                <a:latin typeface="Constantia" panose="02030602050306030303" pitchFamily="18" charset="0"/>
                <a:cs typeface="Arial" panose="020B0604020202020204" pitchFamily="34" charset="0"/>
              </a:rPr>
              <a:t>18/83 pt. (22.2%)</a:t>
            </a:r>
          </a:p>
        </p:txBody>
      </p:sp>
      <p:sp>
        <p:nvSpPr>
          <p:cNvPr id="17" name="Parentesi graffa aperta 16"/>
          <p:cNvSpPr/>
          <p:nvPr/>
        </p:nvSpPr>
        <p:spPr>
          <a:xfrm>
            <a:off x="5131595" y="4949430"/>
            <a:ext cx="107156" cy="964407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t-IT" sz="1351">
              <a:cs typeface="Arial" pitchFamily="34" charset="0"/>
            </a:endParaRPr>
          </a:p>
        </p:txBody>
      </p:sp>
      <p:sp>
        <p:nvSpPr>
          <p:cNvPr id="2" name="Ovale 1"/>
          <p:cNvSpPr/>
          <p:nvPr/>
        </p:nvSpPr>
        <p:spPr>
          <a:xfrm>
            <a:off x="2428407" y="4411567"/>
            <a:ext cx="6989439" cy="2260995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51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2187575" y="692151"/>
            <a:ext cx="8301039" cy="33547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i="1" dirty="0" err="1">
                <a:solidFill>
                  <a:schemeClr val="bg2"/>
                </a:solidFill>
              </a:rPr>
              <a:t>Obesity</a:t>
            </a:r>
            <a:r>
              <a:rPr lang="it-IT" altLang="it-IT" sz="2800" i="1" dirty="0">
                <a:solidFill>
                  <a:schemeClr val="bg2"/>
                </a:solidFill>
              </a:rPr>
              <a:t> Surgery, 16, 1135-1137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dirty="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dirty="0" err="1">
                <a:solidFill>
                  <a:schemeClr val="bg2"/>
                </a:solidFill>
              </a:rPr>
              <a:t>Is</a:t>
            </a:r>
            <a:r>
              <a:rPr lang="it-IT" altLang="it-IT" dirty="0">
                <a:solidFill>
                  <a:schemeClr val="bg2"/>
                </a:solidFill>
              </a:rPr>
              <a:t> </a:t>
            </a:r>
            <a:r>
              <a:rPr lang="it-IT" altLang="it-IT" dirty="0" err="1">
                <a:solidFill>
                  <a:schemeClr val="bg2"/>
                </a:solidFill>
              </a:rPr>
              <a:t>Bariatric</a:t>
            </a:r>
            <a:r>
              <a:rPr lang="it-IT" altLang="it-IT" dirty="0">
                <a:solidFill>
                  <a:schemeClr val="bg2"/>
                </a:solidFill>
              </a:rPr>
              <a:t> Surgery </a:t>
            </a:r>
            <a:r>
              <a:rPr lang="it-IT" altLang="it-IT" dirty="0" err="1">
                <a:solidFill>
                  <a:schemeClr val="bg2"/>
                </a:solidFill>
              </a:rPr>
              <a:t>Necessary</a:t>
            </a:r>
            <a:r>
              <a:rPr lang="it-IT" altLang="it-IT" dirty="0">
                <a:solidFill>
                  <a:schemeClr val="bg2"/>
                </a:solidFill>
              </a:rPr>
              <a:t> after </a:t>
            </a:r>
            <a:r>
              <a:rPr lang="it-IT" altLang="it-IT" dirty="0" err="1">
                <a:solidFill>
                  <a:schemeClr val="bg2"/>
                </a:solidFill>
              </a:rPr>
              <a:t>Intragastric</a:t>
            </a:r>
            <a:r>
              <a:rPr lang="it-IT" altLang="it-IT" dirty="0">
                <a:solidFill>
                  <a:schemeClr val="bg2"/>
                </a:solidFill>
              </a:rPr>
              <a:t> Balloon Treatment?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dirty="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solidFill>
                  <a:schemeClr val="bg2"/>
                </a:solidFill>
              </a:rPr>
              <a:t>Luigi Angrisani; Michele Lorenzo; Vincenzo Borelli; Monica Giuffrè; Carmine </a:t>
            </a:r>
            <a:r>
              <a:rPr lang="it-IT" altLang="it-IT" sz="2800" dirty="0" err="1">
                <a:solidFill>
                  <a:schemeClr val="bg2"/>
                </a:solidFill>
              </a:rPr>
              <a:t>Fonderico</a:t>
            </a:r>
            <a:r>
              <a:rPr lang="it-IT" altLang="it-IT" sz="2800" dirty="0">
                <a:solidFill>
                  <a:schemeClr val="bg2"/>
                </a:solidFill>
              </a:rPr>
              <a:t>; Giuseppe Capece.</a:t>
            </a: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2424114" y="4689477"/>
            <a:ext cx="73644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/>
              <a:t>A retrospective analysis of the weight loss in patients that after BIB removal underwent bariatric surgery and those who did not wish surgery</a:t>
            </a:r>
          </a:p>
        </p:txBody>
      </p:sp>
    </p:spTree>
    <p:extLst>
      <p:ext uri="{BB962C8B-B14F-4D97-AF65-F5344CB8AC3E}">
        <p14:creationId xmlns:p14="http://schemas.microsoft.com/office/powerpoint/2010/main" val="2270453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Text Box 2"/>
          <p:cNvSpPr txBox="1">
            <a:spLocks noChangeArrowheads="1"/>
          </p:cNvSpPr>
          <p:nvPr/>
        </p:nvSpPr>
        <p:spPr bwMode="auto">
          <a:xfrm>
            <a:off x="4833937" y="1355725"/>
            <a:ext cx="16962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dirty="0" err="1"/>
              <a:t>Results</a:t>
            </a:r>
            <a:endParaRPr lang="it-IT" altLang="it-IT" sz="4000" dirty="0"/>
          </a:p>
        </p:txBody>
      </p:sp>
      <p:graphicFrame>
        <p:nvGraphicFramePr>
          <p:cNvPr id="2" name="Object 0"/>
          <p:cNvGraphicFramePr>
            <a:graphicFrameLocks noChangeAspect="1"/>
          </p:cNvGraphicFramePr>
          <p:nvPr/>
        </p:nvGraphicFramePr>
        <p:xfrm>
          <a:off x="2418823" y="2150534"/>
          <a:ext cx="8281459" cy="4411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3775075" y="3025776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54,4</a:t>
            </a:r>
          </a:p>
        </p:txBody>
      </p:sp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4902201" y="3900488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47,6</a:t>
            </a:r>
          </a:p>
        </p:txBody>
      </p:sp>
      <p:sp>
        <p:nvSpPr>
          <p:cNvPr id="141318" name="Text Box 6"/>
          <p:cNvSpPr txBox="1">
            <a:spLocks noChangeArrowheads="1"/>
          </p:cNvSpPr>
          <p:nvPr/>
        </p:nvSpPr>
        <p:spPr bwMode="auto">
          <a:xfrm>
            <a:off x="5257801" y="3673476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48,1</a:t>
            </a:r>
          </a:p>
        </p:txBody>
      </p:sp>
      <p:sp>
        <p:nvSpPr>
          <p:cNvPr id="141319" name="Text Box 7"/>
          <p:cNvSpPr txBox="1">
            <a:spLocks noChangeArrowheads="1"/>
          </p:cNvSpPr>
          <p:nvPr/>
        </p:nvSpPr>
        <p:spPr bwMode="auto">
          <a:xfrm>
            <a:off x="6223001" y="5113337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35,1</a:t>
            </a:r>
          </a:p>
        </p:txBody>
      </p:sp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6654801" y="3386137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/>
              <a:t>51,7</a:t>
            </a:r>
          </a:p>
        </p:txBody>
      </p:sp>
      <p:sp>
        <p:nvSpPr>
          <p:cNvPr id="141321" name="Rectangle 9"/>
          <p:cNvSpPr>
            <a:spLocks noChangeArrowheads="1"/>
          </p:cNvSpPr>
          <p:nvPr/>
        </p:nvSpPr>
        <p:spPr bwMode="auto">
          <a:xfrm>
            <a:off x="1741575" y="235584"/>
            <a:ext cx="536735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/>
              <a:t>Is Bariatric Surgery Necessary after Intragastric Balloon Treatment?</a:t>
            </a:r>
          </a:p>
        </p:txBody>
      </p:sp>
      <p:sp>
        <p:nvSpPr>
          <p:cNvPr id="141322" name="Rectangle 10"/>
          <p:cNvSpPr>
            <a:spLocks noChangeArrowheads="1"/>
          </p:cNvSpPr>
          <p:nvPr/>
        </p:nvSpPr>
        <p:spPr bwMode="auto">
          <a:xfrm>
            <a:off x="7081838" y="6308727"/>
            <a:ext cx="34042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i="1" dirty="0" err="1"/>
              <a:t>Obesity</a:t>
            </a:r>
            <a:r>
              <a:rPr lang="it-IT" altLang="it-IT" sz="2000" i="1" dirty="0"/>
              <a:t> Surgery, 16, 1135-1137</a:t>
            </a:r>
          </a:p>
        </p:txBody>
      </p:sp>
    </p:spTree>
    <p:extLst>
      <p:ext uri="{BB962C8B-B14F-4D97-AF65-F5344CB8AC3E}">
        <p14:creationId xmlns:p14="http://schemas.microsoft.com/office/powerpoint/2010/main" val="1894929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36829" y="1466924"/>
            <a:ext cx="11350752" cy="3924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800" b="0" dirty="0">
                <a:latin typeface="Sabon RomanSC"/>
              </a:rPr>
              <a:t>The treatment with </a:t>
            </a:r>
            <a:r>
              <a:rPr lang="en-US" sz="4800" dirty="0" err="1">
                <a:latin typeface="Sabon RomanSC"/>
              </a:rPr>
              <a:t>IGBalloon</a:t>
            </a:r>
            <a:r>
              <a:rPr lang="en-US" sz="4800" b="0" dirty="0">
                <a:latin typeface="Sabon RomanSC"/>
              </a:rPr>
              <a:t> could be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800" b="0" dirty="0">
              <a:latin typeface="Sabon RomanSC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800" b="0" dirty="0">
                <a:latin typeface="Sabon RomanSC"/>
              </a:rPr>
              <a:t>the first part of a more complex program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800" b="0" dirty="0">
              <a:latin typeface="Sabon RomanSC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800" b="0" dirty="0">
                <a:latin typeface="Sabon RomanSC"/>
              </a:rPr>
              <a:t> managed by a </a:t>
            </a:r>
            <a:r>
              <a:rPr lang="en-US" sz="4800" u="sng" dirty="0">
                <a:latin typeface="Sabon RomanSC"/>
              </a:rPr>
              <a:t>multidisciplinary team</a:t>
            </a:r>
            <a:r>
              <a:rPr lang="en-US" sz="4800" i="1" dirty="0">
                <a:latin typeface="Sabon RomanSC"/>
              </a:rPr>
              <a:t>!!!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900" dirty="0">
              <a:latin typeface="Sabon RomanSC"/>
            </a:endParaRPr>
          </a:p>
        </p:txBody>
      </p:sp>
    </p:spTree>
    <p:extLst>
      <p:ext uri="{BB962C8B-B14F-4D97-AF65-F5344CB8AC3E}">
        <p14:creationId xmlns:p14="http://schemas.microsoft.com/office/powerpoint/2010/main" val="3098685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0560" y="426720"/>
            <a:ext cx="91306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E4A85"/>
                </a:solidFill>
              </a:defRPr>
            </a:pPr>
            <a:r>
              <a:rPr sz="1600" dirty="0"/>
              <a:t>IGB + </a:t>
            </a:r>
            <a:r>
              <a:rPr lang="it-IT" sz="1600" dirty="0" err="1"/>
              <a:t>pharmacological</a:t>
            </a:r>
            <a:r>
              <a:rPr sz="1600" dirty="0"/>
              <a:t> therapy: why combine them?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74508" y="1249382"/>
            <a:ext cx="8169592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A5A5A"/>
                </a:solidFill>
              </a:defRPr>
            </a:pPr>
            <a:r>
              <a:rPr sz="1867" dirty="0"/>
              <a:t>From a temporary device to a longitudinal obesity-care strategy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5360" y="1889760"/>
            <a:ext cx="10226040" cy="3098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defRPr sz="1550" b="0">
                <a:solidFill>
                  <a:srgbClr val="1E1E1E"/>
                </a:solidFill>
              </a:defRPr>
            </a:pPr>
            <a:r>
              <a:rPr sz="2067" dirty="0"/>
              <a:t>IGB provides an immediate mechanical effect: reduced gastric capacity, delayed emptying and early satiety.</a:t>
            </a:r>
          </a:p>
          <a:p>
            <a:pPr algn="just">
              <a:spcAft>
                <a:spcPts val="1200"/>
              </a:spcAft>
              <a:defRPr sz="1550" b="0">
                <a:solidFill>
                  <a:srgbClr val="1E1E1E"/>
                </a:solidFill>
              </a:defRPr>
            </a:pPr>
            <a:r>
              <a:rPr sz="2067" dirty="0"/>
              <a:t>GLP-1 receptor agonists act centrally and peripherally on appetite, satiety and gastric emptying.</a:t>
            </a:r>
          </a:p>
          <a:p>
            <a:pPr algn="just">
              <a:spcAft>
                <a:spcPts val="1200"/>
              </a:spcAft>
              <a:defRPr sz="1550" b="0">
                <a:solidFill>
                  <a:srgbClr val="1E1E1E"/>
                </a:solidFill>
              </a:defRPr>
            </a:pPr>
            <a:r>
              <a:rPr sz="2067" dirty="0"/>
              <a:t>The clinical rationale is complementary: maximize initial weight loss and, above all, reduce post-removal weight recurrence.</a:t>
            </a:r>
          </a:p>
          <a:p>
            <a:pPr algn="just">
              <a:spcAft>
                <a:spcPts val="1200"/>
              </a:spcAft>
              <a:defRPr sz="1550" b="0">
                <a:solidFill>
                  <a:srgbClr val="1E1E1E"/>
                </a:solidFill>
              </a:defRPr>
            </a:pPr>
            <a:r>
              <a:rPr sz="2067" dirty="0"/>
              <a:t>Key 2026 question: concurrent treatment, or sequential pharmacotherapy after balloon removal?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8351520"/>
            <a:ext cx="12070080" cy="266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5A5A5A"/>
                </a:solidFill>
              </a:defRPr>
            </a:pPr>
            <a:r>
              <a:rPr sz="1133"/>
              <a:t>Rationale synthesized from current IGB and GLP-1RA literature; see studies in following slides.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0560" y="426720"/>
            <a:ext cx="10373678" cy="348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E4A85"/>
                </a:solidFill>
              </a:defRPr>
            </a:pPr>
            <a:r>
              <a:rPr sz="1667" dirty="0" err="1"/>
              <a:t>Semaglutide</a:t>
            </a:r>
            <a:r>
              <a:rPr sz="1667" dirty="0"/>
              <a:t> as adjunct to IGB: 12-month prospective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1574" y="1280160"/>
            <a:ext cx="9069701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A5A5A"/>
                </a:solidFill>
              </a:defRPr>
            </a:pPr>
            <a:r>
              <a:rPr sz="1867"/>
              <a:t>Barakat KE et al. — Obesity Surgery, 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5360" y="1645920"/>
            <a:ext cx="10754678" cy="1200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50" b="0">
                <a:solidFill>
                  <a:srgbClr val="1E1E1E"/>
                </a:solidFill>
              </a:defRPr>
            </a:pPr>
            <a:r>
              <a:rPr sz="2067" dirty="0"/>
              <a:t>BACKGROUND  |  The major weakness of IGB is weight recurrence after device removal.</a:t>
            </a:r>
          </a:p>
          <a:p>
            <a:pPr>
              <a:spcAft>
                <a:spcPts val="1200"/>
              </a:spcAft>
              <a:defRPr sz="1550" b="0">
                <a:solidFill>
                  <a:srgbClr val="1E1E1E"/>
                </a:solidFill>
              </a:defRPr>
            </a:pPr>
            <a:r>
              <a:rPr sz="2067" dirty="0"/>
              <a:t>METHODS  |  Prospective randomized comparative study; 40 completers (20/group). </a:t>
            </a:r>
            <a:r>
              <a:rPr sz="2067" dirty="0" err="1"/>
              <a:t>Semaglutide</a:t>
            </a:r>
            <a:r>
              <a:rPr sz="2067" dirty="0"/>
              <a:t> started in month 2 and continued after IGB removal at month 6.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26720" y="3350484"/>
            <a:ext cx="4511040" cy="1241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DC1E1E"/>
                </a:solidFill>
              </a:defRPr>
            </a:pPr>
            <a:r>
              <a:rPr sz="4000" dirty="0"/>
              <a:t>33.03 kg</a:t>
            </a:r>
          </a:p>
          <a:p>
            <a:pPr algn="ctr">
              <a:defRPr sz="1300">
                <a:solidFill>
                  <a:srgbClr val="1E1E1E"/>
                </a:solidFill>
              </a:defRPr>
            </a:pPr>
            <a:r>
              <a:rPr sz="1733" dirty="0"/>
              <a:t>12-mo weight loss</a:t>
            </a:r>
            <a:br>
              <a:rPr sz="1733" dirty="0"/>
            </a:br>
            <a:r>
              <a:rPr sz="1733" dirty="0"/>
              <a:t>IGB + </a:t>
            </a:r>
            <a:r>
              <a:rPr sz="1733" dirty="0" err="1"/>
              <a:t>semaglutide</a:t>
            </a:r>
            <a:endParaRPr sz="1733" dirty="0"/>
          </a:p>
        </p:txBody>
      </p:sp>
      <p:sp>
        <p:nvSpPr>
          <p:cNvPr id="7" name="TextBox 6"/>
          <p:cNvSpPr txBox="1"/>
          <p:nvPr/>
        </p:nvSpPr>
        <p:spPr>
          <a:xfrm>
            <a:off x="3596642" y="3346804"/>
            <a:ext cx="4511040" cy="1241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1E4A85"/>
                </a:solidFill>
              </a:defRPr>
            </a:pPr>
            <a:r>
              <a:rPr sz="4000" dirty="0"/>
              <a:t>15.56 kg</a:t>
            </a:r>
          </a:p>
          <a:p>
            <a:pPr algn="ctr">
              <a:defRPr sz="1300">
                <a:solidFill>
                  <a:srgbClr val="1E1E1E"/>
                </a:solidFill>
              </a:defRPr>
            </a:pPr>
            <a:r>
              <a:rPr sz="1733" dirty="0"/>
              <a:t>12-mo weight loss</a:t>
            </a:r>
            <a:br>
              <a:rPr sz="1733" dirty="0"/>
            </a:br>
            <a:r>
              <a:rPr sz="1733" dirty="0"/>
              <a:t>IGB alone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4" y="3334833"/>
            <a:ext cx="4511040" cy="1241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DC1E1E"/>
                </a:solidFill>
              </a:defRPr>
            </a:pPr>
            <a:r>
              <a:rPr sz="4000" dirty="0"/>
              <a:t>p &lt; 0.001</a:t>
            </a:r>
          </a:p>
          <a:p>
            <a:pPr algn="ctr">
              <a:defRPr sz="1300">
                <a:solidFill>
                  <a:srgbClr val="1E1E1E"/>
                </a:solidFill>
              </a:defRPr>
            </a:pPr>
            <a:r>
              <a:rPr sz="1733" dirty="0"/>
              <a:t>between-group difference</a:t>
            </a:r>
            <a:br>
              <a:rPr sz="1733" dirty="0"/>
            </a:br>
            <a:r>
              <a:rPr sz="1733" dirty="0"/>
              <a:t>at 12 months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644" y="5378546"/>
            <a:ext cx="12070080" cy="841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450" b="0">
                <a:solidFill>
                  <a:srgbClr val="1E1E1E"/>
                </a:solidFill>
              </a:defRPr>
            </a:pPr>
            <a:r>
              <a:rPr sz="1933" dirty="0"/>
              <a:t>After balloon removal: IGB-alone patients regained weight, while the combination group continued to lose weight.</a:t>
            </a:r>
          </a:p>
          <a:p>
            <a:pPr>
              <a:spcAft>
                <a:spcPts val="1200"/>
              </a:spcAft>
              <a:defRPr sz="1450" b="0">
                <a:solidFill>
                  <a:srgbClr val="1E1E1E"/>
                </a:solidFill>
              </a:defRPr>
            </a:pPr>
            <a:r>
              <a:rPr sz="1933" dirty="0"/>
              <a:t>Interpretation: pharmacotherapy may be especially valuable as a maintenance strategy across the post-IGB transition.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560" y="6519884"/>
            <a:ext cx="12070080" cy="266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5A5A5A"/>
                </a:solidFill>
              </a:defRPr>
            </a:pPr>
            <a:r>
              <a:rPr sz="1133"/>
              <a:t>Barakat KE et al. Obes Surg. 2025; DOI: 10.1007/s11695-025-08368-5. PMID: 41212463.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0560" y="426720"/>
            <a:ext cx="12679680" cy="348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E4A85"/>
                </a:solidFill>
              </a:defRPr>
            </a:pPr>
            <a:r>
              <a:rPr sz="1667"/>
              <a:t>Sequential strategy: IGB → semaglutide after removal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1266264"/>
            <a:ext cx="571500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A5A5A"/>
                </a:solidFill>
              </a:defRPr>
            </a:pPr>
            <a:r>
              <a:rPr sz="1867" dirty="0"/>
              <a:t>Comparative cohort,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5360" y="1645920"/>
            <a:ext cx="10485120" cy="1559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1E1E1E"/>
                </a:solidFill>
              </a:defRPr>
            </a:pPr>
            <a:r>
              <a:rPr sz="2133"/>
              <a:t>BACKGROUND  |  Concurrent IGB + GLP-1RA may amplify gastrointestinal intolerance; timing may matter.</a:t>
            </a:r>
          </a:p>
          <a:p>
            <a:pPr>
              <a:spcAft>
                <a:spcPts val="1200"/>
              </a:spcAft>
              <a:defRPr sz="1600" b="0">
                <a:solidFill>
                  <a:srgbClr val="1E1E1E"/>
                </a:solidFill>
              </a:defRPr>
            </a:pPr>
            <a:r>
              <a:rPr sz="2133"/>
              <a:t>METHODS  |  Retrospective cohort, 107 patients: IGB n=37; semaglutide n=48; sequential IGB→semaglutide n=22. Balloon removed at 6 months; semaglutide then given for 3 months.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426720" y="3557026"/>
            <a:ext cx="4511040" cy="1241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DC1E1E"/>
                </a:solidFill>
              </a:defRPr>
            </a:pPr>
            <a:r>
              <a:rPr sz="4000" dirty="0"/>
              <a:t>23.4%</a:t>
            </a:r>
          </a:p>
          <a:p>
            <a:pPr algn="ctr">
              <a:defRPr sz="1300">
                <a:solidFill>
                  <a:srgbClr val="1E1E1E"/>
                </a:solidFill>
              </a:defRPr>
            </a:pPr>
            <a:r>
              <a:rPr sz="1733" dirty="0"/>
              <a:t>TWL at 12 </a:t>
            </a:r>
            <a:r>
              <a:rPr sz="1733" dirty="0" err="1"/>
              <a:t>mo</a:t>
            </a:r>
            <a:br>
              <a:rPr sz="1733" dirty="0"/>
            </a:br>
            <a:r>
              <a:rPr sz="1733" dirty="0"/>
              <a:t>sequential strategy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37560" y="3647278"/>
            <a:ext cx="4511040" cy="1241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1E4A85"/>
                </a:solidFill>
              </a:defRPr>
            </a:pPr>
            <a:r>
              <a:rPr sz="4000" dirty="0"/>
              <a:t>13.2%</a:t>
            </a:r>
          </a:p>
          <a:p>
            <a:pPr algn="ctr">
              <a:defRPr sz="1300">
                <a:solidFill>
                  <a:srgbClr val="1E1E1E"/>
                </a:solidFill>
              </a:defRPr>
            </a:pPr>
            <a:r>
              <a:rPr sz="1733" dirty="0"/>
              <a:t>TWL at 12 </a:t>
            </a:r>
            <a:r>
              <a:rPr sz="1733" dirty="0" err="1"/>
              <a:t>mo</a:t>
            </a:r>
            <a:br>
              <a:rPr sz="1733" dirty="0"/>
            </a:br>
            <a:r>
              <a:rPr sz="1733" dirty="0"/>
              <a:t>IGB alone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3557026"/>
            <a:ext cx="4511040" cy="1241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1E4A85"/>
                </a:solidFill>
              </a:defRPr>
            </a:pPr>
            <a:r>
              <a:rPr sz="4000" dirty="0"/>
              <a:t>8.5%</a:t>
            </a:r>
          </a:p>
          <a:p>
            <a:pPr algn="ctr">
              <a:defRPr sz="1300">
                <a:solidFill>
                  <a:srgbClr val="1E1E1E"/>
                </a:solidFill>
              </a:defRPr>
            </a:pPr>
            <a:r>
              <a:rPr sz="1733" dirty="0"/>
              <a:t>TWL at 12 </a:t>
            </a:r>
            <a:r>
              <a:rPr sz="1733" dirty="0" err="1"/>
              <a:t>mo</a:t>
            </a:r>
            <a:br>
              <a:rPr sz="1733" dirty="0"/>
            </a:br>
            <a:r>
              <a:rPr sz="1733" dirty="0" err="1"/>
              <a:t>semaglutide</a:t>
            </a:r>
            <a:r>
              <a:rPr sz="1733" dirty="0"/>
              <a:t> alone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560" y="5199177"/>
            <a:ext cx="10426066" cy="1138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450" b="0">
                <a:solidFill>
                  <a:srgbClr val="1E1E1E"/>
                </a:solidFill>
              </a:defRPr>
            </a:pPr>
            <a:r>
              <a:rPr sz="1933" dirty="0"/>
              <a:t>RESULT  |  Sequential therapy achieved greater 12-month TWL (p&lt;0.001); monotherapy groups showed regain between months 6–12.</a:t>
            </a:r>
          </a:p>
          <a:p>
            <a:pPr>
              <a:spcAft>
                <a:spcPts val="1200"/>
              </a:spcAft>
              <a:defRPr sz="1450" b="0">
                <a:solidFill>
                  <a:srgbClr val="1E1E1E"/>
                </a:solidFill>
              </a:defRPr>
            </a:pPr>
            <a:r>
              <a:rPr sz="1933" dirty="0"/>
              <a:t>CAVEAT  |  Retrospective, small sequential group; requires prospective confirmation.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560" y="6431280"/>
            <a:ext cx="12070080" cy="266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5A5A5A"/>
                </a:solidFill>
              </a:defRPr>
            </a:pPr>
            <a:r>
              <a:rPr sz="1133" dirty="0"/>
              <a:t>Sequential Intragastric Balloon Followed By GLP-1 Receptor Agonist Therapy in Obesity. 2026. PMID: 42026424.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26720"/>
            <a:ext cx="8900160" cy="1280160"/>
          </a:xfrm>
        </p:spPr>
        <p:txBody>
          <a:bodyPr wrap="square"/>
          <a:lstStyle/>
          <a:p>
            <a:pPr>
              <a:defRPr sz="1900"/>
            </a:pPr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70560" y="426720"/>
            <a:ext cx="12679680" cy="348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1E4A85"/>
                </a:solidFill>
              </a:defRPr>
            </a:pPr>
            <a:r>
              <a:rPr sz="1667"/>
              <a:t>2026 meta-analysis: promising concept, but no proven superiority yet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80160"/>
            <a:ext cx="1267968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A5A5A"/>
                </a:solidFill>
              </a:defRPr>
            </a:pPr>
            <a:r>
              <a:rPr sz="1867"/>
              <a:t>Vásquez-Tirado GA et al. — Obesity Medicine,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5360" y="1767840"/>
            <a:ext cx="10454640" cy="3252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50" b="0">
                <a:solidFill>
                  <a:srgbClr val="1E1E1E"/>
                </a:solidFill>
              </a:defRPr>
            </a:pPr>
            <a:r>
              <a:rPr sz="2067" dirty="0"/>
              <a:t>METHODS  |  7 studies, 581 patients: 255 IGB + GLP-1RA vs 326 IGB alone; liraglutide in 4 studies, </a:t>
            </a:r>
            <a:r>
              <a:rPr sz="2067" dirty="0" err="1"/>
              <a:t>semaglutide</a:t>
            </a:r>
            <a:r>
              <a:rPr sz="2067" dirty="0"/>
              <a:t> in 3.</a:t>
            </a:r>
          </a:p>
          <a:p>
            <a:pPr>
              <a:spcAft>
                <a:spcPts val="1200"/>
              </a:spcAft>
              <a:defRPr sz="1550" b="0">
                <a:solidFill>
                  <a:srgbClr val="1E1E1E"/>
                </a:solidFill>
              </a:defRPr>
            </a:pPr>
            <a:r>
              <a:rPr sz="2067" dirty="0"/>
              <a:t>PRIMARY OUTCOME  |  No statistically significant incremental benefit at 12 months for %TWL or %EWL in pooled analysis.</a:t>
            </a:r>
          </a:p>
          <a:p>
            <a:pPr>
              <a:spcAft>
                <a:spcPts val="1200"/>
              </a:spcAft>
              <a:defRPr sz="1550" b="0">
                <a:solidFill>
                  <a:srgbClr val="1E1E1E"/>
                </a:solidFill>
              </a:defRPr>
            </a:pPr>
            <a:r>
              <a:rPr sz="2067" dirty="0"/>
              <a:t>SAFETY  |  No significant difference in nausea/vomiting (OR 1.36; 95% CI 0.84–2.19).</a:t>
            </a:r>
          </a:p>
          <a:p>
            <a:pPr>
              <a:spcAft>
                <a:spcPts val="1200"/>
              </a:spcAft>
              <a:defRPr sz="1550" b="0">
                <a:solidFill>
                  <a:srgbClr val="1E1E1E"/>
                </a:solidFill>
              </a:defRPr>
            </a:pPr>
            <a:r>
              <a:rPr sz="2067" dirty="0"/>
              <a:t>MAJOR LIMITATION  |  Very high heterogeneity (I² ≈98% for 12-month weight outcomes), inconsistent protocols and timing.</a:t>
            </a:r>
          </a:p>
          <a:p>
            <a:pPr>
              <a:spcAft>
                <a:spcPts val="1200"/>
              </a:spcAft>
              <a:defRPr sz="1550" b="0">
                <a:solidFill>
                  <a:srgbClr val="1E1E1E"/>
                </a:solidFill>
              </a:defRPr>
            </a:pPr>
            <a:r>
              <a:rPr sz="2067" dirty="0"/>
              <a:t>No eligible </a:t>
            </a:r>
            <a:r>
              <a:rPr sz="2067" dirty="0" err="1"/>
              <a:t>tirzepatide</a:t>
            </a:r>
            <a:r>
              <a:rPr sz="2067" dirty="0"/>
              <a:t> studies were identified.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" y="5467350"/>
            <a:ext cx="12070080" cy="728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50" b="1">
                <a:solidFill>
                  <a:srgbClr val="DC1E1E"/>
                </a:solidFill>
              </a:defRPr>
            </a:pPr>
            <a:r>
              <a:rPr sz="2067" dirty="0"/>
              <a:t>2026 take-home: use combination strategies selectively; the strongest unanswered question is WHEN to add </a:t>
            </a:r>
            <a:r>
              <a:rPr lang="it-IT" sz="2067" dirty="0" err="1"/>
              <a:t>pharmaco</a:t>
            </a:r>
            <a:r>
              <a:rPr lang="it-IT" sz="2067" dirty="0"/>
              <a:t>-</a:t>
            </a:r>
            <a:r>
              <a:rPr sz="2067" dirty="0"/>
              <a:t>therapy.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5783" y="6431280"/>
            <a:ext cx="12070080" cy="266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>
                <a:solidFill>
                  <a:srgbClr val="5A5A5A"/>
                </a:solidFill>
              </a:defRPr>
            </a:pPr>
            <a:r>
              <a:rPr sz="1133"/>
              <a:t>Vásquez-Tirado GA et al. Obes Med. 2026;61:100697. DOI: 10.1016/j.obmed.2026.100697.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600" y="1735171"/>
            <a:ext cx="6918800" cy="763600"/>
          </a:xfrm>
        </p:spPr>
        <p:txBody>
          <a:bodyPr>
            <a:noAutofit/>
          </a:bodyPr>
          <a:lstStyle/>
          <a:p>
            <a:pPr algn="ctr"/>
            <a:r>
              <a:rPr dirty="0"/>
              <a:t>Are Balloons Dead?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6600" y="3411125"/>
            <a:ext cx="6918800" cy="2187000"/>
          </a:xfrm>
        </p:spPr>
        <p:txBody>
          <a:bodyPr>
            <a:normAutofit/>
          </a:bodyPr>
          <a:lstStyle/>
          <a:p>
            <a:pPr marL="152396" indent="0" algn="ctr">
              <a:buNone/>
            </a:pPr>
            <a:r>
              <a:rPr sz="3733" dirty="0"/>
              <a:t>No, </a:t>
            </a:r>
            <a:r>
              <a:rPr lang="it-IT" sz="3733" dirty="0" err="1"/>
              <a:t>they</a:t>
            </a:r>
            <a:r>
              <a:rPr lang="it-IT" sz="3733" dirty="0"/>
              <a:t> just end!</a:t>
            </a:r>
          </a:p>
          <a:p>
            <a:pPr marL="152396" indent="0" algn="ctr">
              <a:buNone/>
            </a:pPr>
            <a:r>
              <a:rPr lang="it-IT" sz="3733" dirty="0"/>
              <a:t>The</a:t>
            </a:r>
            <a:r>
              <a:rPr sz="3733" dirty="0"/>
              <a:t> role is changing</a:t>
            </a:r>
            <a:r>
              <a:rPr lang="it-IT" sz="3733" dirty="0"/>
              <a:t>..</a:t>
            </a:r>
            <a:endParaRPr sz="3733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6600" y="1123769"/>
            <a:ext cx="6918800" cy="819044"/>
          </a:xfrm>
        </p:spPr>
        <p:txBody>
          <a:bodyPr/>
          <a:lstStyle/>
          <a:p>
            <a:pPr algn="ctr"/>
            <a:r>
              <a:rPr dirty="0"/>
              <a:t>The Real Role in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600" y="2334160"/>
            <a:ext cx="11360800" cy="4374000"/>
          </a:xfrm>
        </p:spPr>
        <p:txBody>
          <a:bodyPr>
            <a:normAutofit/>
          </a:bodyPr>
          <a:lstStyle/>
          <a:p>
            <a:pPr algn="ctr"/>
            <a:r>
              <a:rPr sz="3200" dirty="0"/>
              <a:t>Bridge to surgery</a:t>
            </a:r>
          </a:p>
          <a:p>
            <a:pPr algn="ctr"/>
            <a:r>
              <a:rPr sz="3200" dirty="0"/>
              <a:t>Bridge to ESG</a:t>
            </a:r>
          </a:p>
          <a:p>
            <a:pPr algn="ctr"/>
            <a:r>
              <a:rPr sz="3200" dirty="0"/>
              <a:t>High-risk patients</a:t>
            </a:r>
            <a:endParaRPr lang="it-IT" sz="3200" dirty="0"/>
          </a:p>
          <a:p>
            <a:pPr algn="ctr"/>
            <a:r>
              <a:rPr lang="it-IT" sz="3200" dirty="0"/>
              <a:t>Short-</a:t>
            </a:r>
            <a:r>
              <a:rPr lang="it-IT" sz="3200" dirty="0" err="1"/>
              <a:t>term</a:t>
            </a:r>
            <a:r>
              <a:rPr lang="it-IT" sz="3200" dirty="0"/>
              <a:t> </a:t>
            </a:r>
            <a:r>
              <a:rPr lang="it-IT" sz="3200" dirty="0" err="1"/>
              <a:t>effective</a:t>
            </a:r>
            <a:endParaRPr lang="it-IT" sz="3200" dirty="0"/>
          </a:p>
          <a:p>
            <a:pPr algn="ctr"/>
            <a:r>
              <a:rPr lang="it-IT" sz="3200" dirty="0"/>
              <a:t>Not </a:t>
            </a:r>
            <a:r>
              <a:rPr lang="it-IT" sz="3200" dirty="0" err="1"/>
              <a:t>durable</a:t>
            </a:r>
            <a:endParaRPr lang="it-IT" sz="3200" dirty="0"/>
          </a:p>
          <a:p>
            <a:pPr marL="152396" indent="0" algn="ctr">
              <a:buNone/>
            </a:pPr>
            <a:endParaRPr sz="3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163</TotalTime>
  <Words>1433</Words>
  <Application>Microsoft Macintosh PowerPoint</Application>
  <PresentationFormat>Widescreen</PresentationFormat>
  <Paragraphs>195</Paragraphs>
  <Slides>23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4" baseType="lpstr">
      <vt:lpstr>MS Mincho</vt:lpstr>
      <vt:lpstr>ＭＳ Ｐゴシック</vt:lpstr>
      <vt:lpstr>Arial</vt:lpstr>
      <vt:lpstr>Avenir Book</vt:lpstr>
      <vt:lpstr>Book Antiqua</vt:lpstr>
      <vt:lpstr>Calibri</vt:lpstr>
      <vt:lpstr>Constantia</vt:lpstr>
      <vt:lpstr>Sabon RomanSC</vt:lpstr>
      <vt:lpstr>Times New Roman</vt:lpstr>
      <vt:lpstr>Wingdings</vt:lpstr>
      <vt:lpstr>RetrospectVTI</vt:lpstr>
      <vt:lpstr>IL RUOLO DEL PALLONCINO INTRAGASTRICO NEL 2026</vt:lpstr>
      <vt:lpstr>Presentazione standard di PowerPoint</vt:lpstr>
      <vt:lpstr>INTRAGASTRIC  BALLOONS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Are Balloons Dead?</vt:lpstr>
      <vt:lpstr>The Real Role in 2026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Loredana Gualtieri</cp:lastModifiedBy>
  <cp:revision>15</cp:revision>
  <dcterms:created xsi:type="dcterms:W3CDTF">2022-02-27T17:36:31Z</dcterms:created>
  <dcterms:modified xsi:type="dcterms:W3CDTF">2026-09-18T07:26:14Z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